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</p:sldIdLst>
  <p:sldSz cy="5143500" cx="9144000"/>
  <p:notesSz cx="6858000" cy="9144000"/>
  <p:embeddedFontLst>
    <p:embeddedFont>
      <p:font typeface="Tahoma"/>
      <p:regular r:id="rId32"/>
      <p:bold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Tahoma-bold.fntdata"/><Relationship Id="rId10" Type="http://schemas.openxmlformats.org/officeDocument/2006/relationships/slide" Target="slides/slide5.xml"/><Relationship Id="rId32" Type="http://schemas.openxmlformats.org/officeDocument/2006/relationships/font" Target="fonts/Tahoma-regular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Visual</a:t>
            </a:r>
            <a:r>
              <a:rPr lang="en">
                <a:solidFill>
                  <a:schemeClr val="dk1"/>
                </a:solidFill>
              </a:rPr>
              <a:t>: Diagram of a speaker verification pipeline.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31c78b7016d_3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31c78b7016d_3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1c9de71cbd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31c9de71cbd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</a:rPr>
              <a:t>Left: Wav2Vec:</a:t>
            </a:r>
            <a:r>
              <a:rPr lang="en" sz="1000">
                <a:solidFill>
                  <a:schemeClr val="dk1"/>
                </a:solidFill>
              </a:rPr>
              <a:t> Wav2Vec is a neural network model developed by Facebook AI. 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</a:rPr>
              <a:t>It learns features directly from raw audio waveforms, enabling tasks like speech recognition with minimal labeled data.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</a:rPr>
              <a:t>Right: YAMNet:</a:t>
            </a:r>
            <a:r>
              <a:rPr lang="en" sz="1000">
                <a:solidFill>
                  <a:schemeClr val="dk1"/>
                </a:solidFill>
              </a:rPr>
              <a:t> YAMNet is a lightweight deep learning model by Google for audio classification, trained on the AudioSet dataset. 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It identifies sound events and classifies them into predefined categories based on their acoustic characteristics.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1c78b7016d_3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1c78b7016d_3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1c78b7016d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1c78b7016d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1c78b7016d_5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31c78b7016d_5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1c9de71cbd_4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1c9de71cbd_4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1c9de71cbd_1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31c9de71cbd_1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31c9de71cbd_4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31c9de71cbd_4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31c9de71cbd_4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31c9de71cbd_4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31c78b7016d_3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31c78b7016d_3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31c78b7016d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31c78b7016d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1c8901c68d_5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31c8901c68d_5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31c8901c68d_5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31c8901c68d_5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1c78b7016d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31c78b7016d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Visual</a:t>
            </a:r>
            <a:r>
              <a:rPr lang="en">
                <a:solidFill>
                  <a:schemeClr val="dk1"/>
                </a:solidFill>
              </a:rPr>
              <a:t>: A trade-off graph between accuracy and computational cost.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31c78b7016d_3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31c78b7016d_3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Visual</a:t>
            </a:r>
            <a:r>
              <a:rPr lang="en">
                <a:solidFill>
                  <a:schemeClr val="dk1"/>
                </a:solidFill>
              </a:rPr>
              <a:t>: A trade-off graph between accuracy and computational cost.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31c78b7016d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31c78b7016d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Visual</a:t>
            </a:r>
            <a:r>
              <a:rPr lang="en">
                <a:solidFill>
                  <a:schemeClr val="dk1"/>
                </a:solidFill>
              </a:rPr>
              <a:t>: A roadmap or flowchart for future directions.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31c78b7016d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31c78b7016d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31c78b7016d_3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31c78b7016d_3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1c78b7016d_3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31c78b7016d_3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1c78b7016d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1c78b7016d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1c78b7016d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31c78b7016d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7000+ speakers from different countries and </a:t>
            </a:r>
            <a:r>
              <a:rPr lang="en" sz="1000">
                <a:solidFill>
                  <a:schemeClr val="dk1"/>
                </a:solidFill>
              </a:rPr>
              <a:t>ethnicities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1 million+ utterance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1c78b7016d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31c78b7016d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To prepare the dataset for modeling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1c78b7016d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31c78b7016d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For segments considered valid, we extracted a range of traditional audio features</a:t>
            </a:r>
            <a:br>
              <a:rPr lang="en" sz="1400">
                <a:solidFill>
                  <a:schemeClr val="dk1"/>
                </a:solidFill>
              </a:rPr>
            </a:br>
            <a:r>
              <a:rPr lang="en" sz="1400">
                <a:solidFill>
                  <a:schemeClr val="dk1"/>
                </a:solidFill>
              </a:rPr>
              <a:t>Figure 1 illustrates why spectral features are valuable: Highlighting feature extraction from frequency bands.</a:t>
            </a:r>
            <a:endParaRPr sz="14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1c78b7016d_3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31c78b7016d_3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1c78b7016d_3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31c78b7016d_3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Tradition ML models, such as …, were trained on the extracted features.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9pPr>
          </a:lstStyle>
          <a:p/>
        </p:txBody>
      </p:sp>
      <p:sp>
        <p:nvSpPr>
          <p:cNvPr id="65" name="Google Shape;65;p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6" name="Google Shape;66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9" name="Google Shape;69;p1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0" name="Google Shape;70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ullets">
  <p:cSld name="TItle and Bullets"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3"/>
          <p:cNvSpPr txBox="1"/>
          <p:nvPr>
            <p:ph type="title"/>
          </p:nvPr>
        </p:nvSpPr>
        <p:spPr>
          <a:xfrm>
            <a:off x="533919" y="107119"/>
            <a:ext cx="80853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Tahoma"/>
              <a:buNone/>
              <a:defRPr b="1" i="0" sz="3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9" name="Google Shape;9;p3"/>
          <p:cNvSpPr/>
          <p:nvPr/>
        </p:nvSpPr>
        <p:spPr>
          <a:xfrm>
            <a:off x="640080" y="965624"/>
            <a:ext cx="778200" cy="103200"/>
          </a:xfrm>
          <a:prstGeom prst="rect">
            <a:avLst/>
          </a:prstGeom>
          <a:solidFill>
            <a:srgbClr val="69ACE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Tahoma"/>
              <a:buNone/>
            </a:pPr>
            <a:r>
              <a:t/>
            </a:r>
            <a:endParaRPr b="0" i="0" sz="135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10;p3"/>
          <p:cNvSpPr txBox="1"/>
          <p:nvPr>
            <p:ph idx="1" type="body"/>
          </p:nvPr>
        </p:nvSpPr>
        <p:spPr>
          <a:xfrm>
            <a:off x="533919" y="1390650"/>
            <a:ext cx="8085300" cy="30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302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302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600"/>
              <a:buFont typeface="Courier New"/>
              <a:buChar char="o"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pic>
        <p:nvPicPr>
          <p:cNvPr id="11" name="Google Shape;11;p3"/>
          <p:cNvPicPr preferRelativeResize="0"/>
          <p:nvPr/>
        </p:nvPicPr>
        <p:blipFill rotWithShape="1">
          <a:blip r:embed="rId2">
            <a:alphaModFix amt="50000"/>
          </a:blip>
          <a:srcRect b="27019" l="12472" r="12906" t="27463"/>
          <a:stretch/>
        </p:blipFill>
        <p:spPr>
          <a:xfrm>
            <a:off x="522712" y="4805340"/>
            <a:ext cx="1033029" cy="285871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3"/>
          <p:cNvSpPr txBox="1"/>
          <p:nvPr/>
        </p:nvSpPr>
        <p:spPr>
          <a:xfrm>
            <a:off x="7891462" y="4860169"/>
            <a:ext cx="795300" cy="176100"/>
          </a:xfrm>
          <a:prstGeom prst="rect">
            <a:avLst/>
          </a:prstGeom>
          <a:noFill/>
          <a:ln>
            <a:noFill/>
          </a:ln>
        </p:spPr>
        <p:txBody>
          <a:bodyPr anchorCtr="1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000" u="none" cap="none" strike="noStrik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rPr>
              <a:t>                </a:t>
            </a:r>
            <a:fld id="{00000000-1234-1234-1234-123412341234}" type="slidenum">
              <a:rPr b="1" i="0" lang="en" sz="1000" u="none" cap="none" strike="noStrik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 b="1" i="0" sz="1000" u="none" cap="none" strike="noStrike">
              <a:solidFill>
                <a:srgbClr val="7F7F7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- Dark Blue">
  <p:cSld name="Title Slide - Dark Blue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edical History Moment - The Founding of Johns Hopkins University ..." id="14" name="Google Shape;14;p4"/>
          <p:cNvPicPr preferRelativeResize="0"/>
          <p:nvPr/>
        </p:nvPicPr>
        <p:blipFill rotWithShape="1">
          <a:blip r:embed="rId2">
            <a:alphaModFix/>
          </a:blip>
          <a:srcRect b="7786" l="0" r="0" t="7786"/>
          <a:stretch/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4"/>
          <p:cNvSpPr/>
          <p:nvPr/>
        </p:nvSpPr>
        <p:spPr>
          <a:xfrm rot="10800000">
            <a:off x="-1" y="-4"/>
            <a:ext cx="9144000" cy="5143500"/>
          </a:xfrm>
          <a:prstGeom prst="rect">
            <a:avLst/>
          </a:prstGeom>
          <a:solidFill>
            <a:schemeClr val="dk2">
              <a:alpha val="84705"/>
            </a:schemeClr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Tahoma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" name="Google Shape;16;p4"/>
          <p:cNvPicPr preferRelativeResize="0"/>
          <p:nvPr/>
        </p:nvPicPr>
        <p:blipFill rotWithShape="1">
          <a:blip r:embed="rId3">
            <a:alphaModFix/>
          </a:blip>
          <a:srcRect b="28302" l="13149" r="13581" t="29483"/>
          <a:stretch/>
        </p:blipFill>
        <p:spPr>
          <a:xfrm>
            <a:off x="6298808" y="447090"/>
            <a:ext cx="2377438" cy="62142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4"/>
          <p:cNvSpPr txBox="1"/>
          <p:nvPr>
            <p:ph type="title"/>
          </p:nvPr>
        </p:nvSpPr>
        <p:spPr>
          <a:xfrm>
            <a:off x="467751" y="2240842"/>
            <a:ext cx="8208600" cy="54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25"/>
              <a:buFont typeface="Tahoma"/>
              <a:buNone/>
              <a:defRPr b="1" i="0" sz="4125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467749" y="2784966"/>
            <a:ext cx="8219100" cy="3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None/>
              <a:defRPr b="0" i="0" sz="225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4 Items and Text - Simple">
  <p:cSld name="3_4 Items and Text - Simple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 txBox="1"/>
          <p:nvPr>
            <p:ph type="title"/>
          </p:nvPr>
        </p:nvSpPr>
        <p:spPr>
          <a:xfrm>
            <a:off x="530351" y="107119"/>
            <a:ext cx="80889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Tahoma"/>
              <a:buNone/>
              <a:defRPr b="1" i="0" sz="3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" name="Google Shape;21;p5"/>
          <p:cNvSpPr/>
          <p:nvPr/>
        </p:nvSpPr>
        <p:spPr>
          <a:xfrm>
            <a:off x="640080" y="966682"/>
            <a:ext cx="778200" cy="103200"/>
          </a:xfrm>
          <a:prstGeom prst="rect">
            <a:avLst/>
          </a:prstGeom>
          <a:solidFill>
            <a:srgbClr val="69ACE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Tahoma"/>
              <a:buNone/>
            </a:pPr>
            <a:r>
              <a:t/>
            </a:r>
            <a:endParaRPr b="0" i="0" sz="135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530352" y="1389888"/>
            <a:ext cx="8096700" cy="15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302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69ACE5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302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600"/>
              <a:buFont typeface="Courier New"/>
              <a:buChar char="o"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69ACE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530351" y="3058846"/>
            <a:ext cx="8088900" cy="15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302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69ACE5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302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600"/>
              <a:buFont typeface="Courier New"/>
              <a:buChar char="o"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69ACE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4" name="Google Shape;24;p5"/>
          <p:cNvSpPr txBox="1"/>
          <p:nvPr/>
        </p:nvSpPr>
        <p:spPr>
          <a:xfrm>
            <a:off x="7891462" y="4860169"/>
            <a:ext cx="795300" cy="176100"/>
          </a:xfrm>
          <a:prstGeom prst="rect">
            <a:avLst/>
          </a:prstGeom>
          <a:noFill/>
          <a:ln>
            <a:noFill/>
          </a:ln>
        </p:spPr>
        <p:txBody>
          <a:bodyPr anchorCtr="1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Tahoma"/>
              <a:buNone/>
            </a:pPr>
            <a:r>
              <a:rPr b="1" i="0" lang="en" sz="1000" u="none" cap="none" strike="noStrik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rPr>
              <a:t>                </a:t>
            </a:r>
            <a:fld id="{00000000-1234-1234-1234-123412341234}" type="slidenum">
              <a:rPr b="1" i="0" lang="en" sz="1000" u="none" cap="none" strike="noStrik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 b="1" i="0" sz="1000" u="none" cap="none" strike="noStrike">
              <a:solidFill>
                <a:srgbClr val="7F7F7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25" name="Google Shape;25;p5"/>
          <p:cNvPicPr preferRelativeResize="0"/>
          <p:nvPr/>
        </p:nvPicPr>
        <p:blipFill rotWithShape="1">
          <a:blip r:embed="rId2">
            <a:alphaModFix amt="50000"/>
          </a:blip>
          <a:srcRect b="27019" l="12472" r="12906" t="27463"/>
          <a:stretch/>
        </p:blipFill>
        <p:spPr>
          <a:xfrm>
            <a:off x="522712" y="4805340"/>
            <a:ext cx="1033029" cy="2858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s and Image - Simple Small">
  <p:cSld name="Bullets and Image - Simple Small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533920" y="107119"/>
            <a:ext cx="8152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Tahoma"/>
              <a:buNone/>
              <a:defRPr b="1" i="0" sz="3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8" name="Google Shape;28;p6"/>
          <p:cNvSpPr/>
          <p:nvPr/>
        </p:nvSpPr>
        <p:spPr>
          <a:xfrm>
            <a:off x="640080" y="965624"/>
            <a:ext cx="778200" cy="103200"/>
          </a:xfrm>
          <a:prstGeom prst="rect">
            <a:avLst/>
          </a:prstGeom>
          <a:solidFill>
            <a:srgbClr val="69ACE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Tahoma"/>
              <a:buNone/>
            </a:pPr>
            <a:r>
              <a:t/>
            </a:r>
            <a:endParaRPr b="0" i="0" sz="135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Google Shape;29;p6"/>
          <p:cNvSpPr txBox="1"/>
          <p:nvPr>
            <p:ph idx="1" type="body"/>
          </p:nvPr>
        </p:nvSpPr>
        <p:spPr>
          <a:xfrm>
            <a:off x="530352" y="1389888"/>
            <a:ext cx="3571800" cy="31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302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302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600"/>
              <a:buFont typeface="Courier New"/>
              <a:buChar char="o"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0" name="Google Shape;30;p6"/>
          <p:cNvSpPr/>
          <p:nvPr>
            <p:ph idx="2" type="pic"/>
          </p:nvPr>
        </p:nvSpPr>
        <p:spPr>
          <a:xfrm>
            <a:off x="4572000" y="1389888"/>
            <a:ext cx="4114800" cy="31749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31" name="Google Shape;31;p6"/>
          <p:cNvSpPr txBox="1"/>
          <p:nvPr>
            <p:ph idx="3" type="body"/>
          </p:nvPr>
        </p:nvSpPr>
        <p:spPr>
          <a:xfrm>
            <a:off x="7260004" y="4566886"/>
            <a:ext cx="14268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2" name="Google Shape;32;p6"/>
          <p:cNvSpPr txBox="1"/>
          <p:nvPr/>
        </p:nvSpPr>
        <p:spPr>
          <a:xfrm>
            <a:off x="7891462" y="4860169"/>
            <a:ext cx="795300" cy="176100"/>
          </a:xfrm>
          <a:prstGeom prst="rect">
            <a:avLst/>
          </a:prstGeom>
          <a:noFill/>
          <a:ln>
            <a:noFill/>
          </a:ln>
        </p:spPr>
        <p:txBody>
          <a:bodyPr anchorCtr="1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000" u="none" cap="none" strike="noStrik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rPr>
              <a:t>                </a:t>
            </a:r>
            <a:fld id="{00000000-1234-1234-1234-123412341234}" type="slidenum">
              <a:rPr b="1" i="0" lang="en" sz="1000" u="none" cap="none" strike="noStrik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 b="1" i="0" sz="1000" u="none" cap="none" strike="noStrike">
              <a:solidFill>
                <a:srgbClr val="7F7F7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33" name="Google Shape;33;p6"/>
          <p:cNvPicPr preferRelativeResize="0"/>
          <p:nvPr/>
        </p:nvPicPr>
        <p:blipFill rotWithShape="1">
          <a:blip r:embed="rId2">
            <a:alphaModFix amt="50000"/>
          </a:blip>
          <a:srcRect b="27019" l="12472" r="12906" t="27463"/>
          <a:stretch/>
        </p:blipFill>
        <p:spPr>
          <a:xfrm>
            <a:off x="522712" y="4805340"/>
            <a:ext cx="1033029" cy="2858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Bullets and Image - Simple Small">
  <p:cSld name="2_Bullets and Image - Simple Small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7"/>
          <p:cNvSpPr txBox="1"/>
          <p:nvPr>
            <p:ph type="title"/>
          </p:nvPr>
        </p:nvSpPr>
        <p:spPr>
          <a:xfrm>
            <a:off x="533920" y="107119"/>
            <a:ext cx="8152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Tahoma"/>
              <a:buNone/>
              <a:defRPr b="1" i="0" sz="3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6" name="Google Shape;36;p7"/>
          <p:cNvSpPr/>
          <p:nvPr/>
        </p:nvSpPr>
        <p:spPr>
          <a:xfrm>
            <a:off x="640080" y="965624"/>
            <a:ext cx="778200" cy="103200"/>
          </a:xfrm>
          <a:prstGeom prst="rect">
            <a:avLst/>
          </a:prstGeom>
          <a:solidFill>
            <a:srgbClr val="69ACE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Tahoma"/>
              <a:buNone/>
            </a:pPr>
            <a:r>
              <a:t/>
            </a:r>
            <a:endParaRPr b="0" i="0" sz="135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" name="Google Shape;37;p7"/>
          <p:cNvSpPr/>
          <p:nvPr>
            <p:ph idx="2" type="pic"/>
          </p:nvPr>
        </p:nvSpPr>
        <p:spPr>
          <a:xfrm>
            <a:off x="522711" y="1389888"/>
            <a:ext cx="3921600" cy="31749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38" name="Google Shape;38;p7"/>
          <p:cNvSpPr txBox="1"/>
          <p:nvPr>
            <p:ph idx="1" type="body"/>
          </p:nvPr>
        </p:nvSpPr>
        <p:spPr>
          <a:xfrm>
            <a:off x="3017538" y="4585070"/>
            <a:ext cx="14268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9" name="Google Shape;39;p7"/>
          <p:cNvSpPr/>
          <p:nvPr>
            <p:ph idx="3" type="pic"/>
          </p:nvPr>
        </p:nvSpPr>
        <p:spPr>
          <a:xfrm>
            <a:off x="4765176" y="1389888"/>
            <a:ext cx="3921600" cy="31749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40" name="Google Shape;40;p7"/>
          <p:cNvSpPr txBox="1"/>
          <p:nvPr>
            <p:ph idx="4" type="body"/>
          </p:nvPr>
        </p:nvSpPr>
        <p:spPr>
          <a:xfrm>
            <a:off x="7260004" y="4566886"/>
            <a:ext cx="14268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41" name="Google Shape;41;p7"/>
          <p:cNvSpPr txBox="1"/>
          <p:nvPr/>
        </p:nvSpPr>
        <p:spPr>
          <a:xfrm>
            <a:off x="7891462" y="4860169"/>
            <a:ext cx="795300" cy="176100"/>
          </a:xfrm>
          <a:prstGeom prst="rect">
            <a:avLst/>
          </a:prstGeom>
          <a:noFill/>
          <a:ln>
            <a:noFill/>
          </a:ln>
        </p:spPr>
        <p:txBody>
          <a:bodyPr anchorCtr="1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000" u="none" cap="none" strike="noStrik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rPr>
              <a:t>                </a:t>
            </a:r>
            <a:fld id="{00000000-1234-1234-1234-123412341234}" type="slidenum">
              <a:rPr b="1" i="0" lang="en" sz="1000" u="none" cap="none" strike="noStrik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 b="1" i="0" sz="1000" u="none" cap="none" strike="noStrike">
              <a:solidFill>
                <a:srgbClr val="7F7F7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42" name="Google Shape;42;p7"/>
          <p:cNvPicPr preferRelativeResize="0"/>
          <p:nvPr/>
        </p:nvPicPr>
        <p:blipFill rotWithShape="1">
          <a:blip r:embed="rId2">
            <a:alphaModFix amt="50000"/>
          </a:blip>
          <a:srcRect b="27019" l="12472" r="12906" t="27463"/>
          <a:stretch/>
        </p:blipFill>
        <p:spPr>
          <a:xfrm>
            <a:off x="522712" y="4805340"/>
            <a:ext cx="1033029" cy="2858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Bullets and Image - Simple Small">
  <p:cSld name="1_Bullets and Image - Simple Small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8"/>
          <p:cNvSpPr txBox="1"/>
          <p:nvPr>
            <p:ph type="title"/>
          </p:nvPr>
        </p:nvSpPr>
        <p:spPr>
          <a:xfrm>
            <a:off x="530352" y="107118"/>
            <a:ext cx="8164200" cy="858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92C74"/>
              </a:buClr>
              <a:buSzPts val="3000"/>
              <a:buFont typeface="Tahoma"/>
              <a:buNone/>
              <a:defRPr b="1" i="0" sz="3000" u="none" cap="none" strike="noStrike">
                <a:solidFill>
                  <a:srgbClr val="092C74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5" name="Google Shape;45;p8"/>
          <p:cNvSpPr/>
          <p:nvPr/>
        </p:nvSpPr>
        <p:spPr>
          <a:xfrm>
            <a:off x="640080" y="965624"/>
            <a:ext cx="778200" cy="103200"/>
          </a:xfrm>
          <a:prstGeom prst="rect">
            <a:avLst/>
          </a:prstGeom>
          <a:solidFill>
            <a:srgbClr val="69ACE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Tahoma"/>
              <a:buNone/>
            </a:pPr>
            <a:r>
              <a:t/>
            </a:r>
            <a:endParaRPr b="0" i="0" sz="135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" name="Google Shape;46;p8"/>
          <p:cNvSpPr txBox="1"/>
          <p:nvPr>
            <p:ph idx="1" type="body"/>
          </p:nvPr>
        </p:nvSpPr>
        <p:spPr>
          <a:xfrm>
            <a:off x="5114925" y="1272248"/>
            <a:ext cx="3571800" cy="31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302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302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600"/>
              <a:buFont typeface="Courier New"/>
              <a:buChar char="o"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47" name="Google Shape;47;p8"/>
          <p:cNvSpPr/>
          <p:nvPr>
            <p:ph idx="2" type="pic"/>
          </p:nvPr>
        </p:nvSpPr>
        <p:spPr>
          <a:xfrm>
            <a:off x="457200" y="1272249"/>
            <a:ext cx="4114800" cy="31749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48" name="Google Shape;48;p8"/>
          <p:cNvSpPr txBox="1"/>
          <p:nvPr>
            <p:ph idx="3" type="body"/>
          </p:nvPr>
        </p:nvSpPr>
        <p:spPr>
          <a:xfrm>
            <a:off x="7260004" y="4566886"/>
            <a:ext cx="14268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49" name="Google Shape;49;p8"/>
          <p:cNvSpPr txBox="1"/>
          <p:nvPr/>
        </p:nvSpPr>
        <p:spPr>
          <a:xfrm>
            <a:off x="7891462" y="4860169"/>
            <a:ext cx="795300" cy="176100"/>
          </a:xfrm>
          <a:prstGeom prst="rect">
            <a:avLst/>
          </a:prstGeom>
          <a:noFill/>
          <a:ln>
            <a:noFill/>
          </a:ln>
        </p:spPr>
        <p:txBody>
          <a:bodyPr anchorCtr="1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Tahoma"/>
              <a:buNone/>
            </a:pPr>
            <a:r>
              <a:rPr b="1" i="0" lang="en" sz="1000" u="none" cap="none" strike="noStrik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rPr>
              <a:t>                </a:t>
            </a:r>
            <a:fld id="{00000000-1234-1234-1234-123412341234}" type="slidenum">
              <a:rPr b="1" i="0" lang="en" sz="1000" u="none" cap="none" strike="noStrik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 b="1" i="0" sz="1000" u="none" cap="none" strike="noStrike">
              <a:solidFill>
                <a:srgbClr val="7F7F7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50" name="Google Shape;50;p8"/>
          <p:cNvPicPr preferRelativeResize="0"/>
          <p:nvPr/>
        </p:nvPicPr>
        <p:blipFill rotWithShape="1">
          <a:blip r:embed="rId2">
            <a:alphaModFix amt="50000"/>
          </a:blip>
          <a:srcRect b="27019" l="12472" r="12906" t="27463"/>
          <a:stretch/>
        </p:blipFill>
        <p:spPr>
          <a:xfrm>
            <a:off x="522712" y="4805340"/>
            <a:ext cx="1033029" cy="2858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Big Image and Bullets">
  <p:cSld name="1_Big Image and Bullets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9"/>
          <p:cNvSpPr txBox="1"/>
          <p:nvPr>
            <p:ph type="title"/>
          </p:nvPr>
        </p:nvSpPr>
        <p:spPr>
          <a:xfrm>
            <a:off x="395289" y="328403"/>
            <a:ext cx="3131100" cy="1192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Tahoma"/>
              <a:buNone/>
              <a:defRPr b="1" i="0" sz="3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3" name="Google Shape;53;p9"/>
          <p:cNvSpPr/>
          <p:nvPr/>
        </p:nvSpPr>
        <p:spPr>
          <a:xfrm>
            <a:off x="463176" y="1521085"/>
            <a:ext cx="778200" cy="103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Tahoma"/>
              <a:buNone/>
            </a:pPr>
            <a:r>
              <a:t/>
            </a:r>
            <a:endParaRPr b="0" i="0" sz="135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" name="Google Shape;54;p9"/>
          <p:cNvSpPr txBox="1"/>
          <p:nvPr>
            <p:ph idx="1" type="body"/>
          </p:nvPr>
        </p:nvSpPr>
        <p:spPr>
          <a:xfrm>
            <a:off x="395289" y="1838548"/>
            <a:ext cx="3131100" cy="266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302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302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600"/>
              <a:buFont typeface="Courier New"/>
              <a:buChar char="o"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55" name="Google Shape;55;p9"/>
          <p:cNvSpPr/>
          <p:nvPr>
            <p:ph idx="2" type="pic"/>
          </p:nvPr>
        </p:nvSpPr>
        <p:spPr>
          <a:xfrm>
            <a:off x="4069762" y="0"/>
            <a:ext cx="5074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56" name="Google Shape;56;p9"/>
          <p:cNvSpPr txBox="1"/>
          <p:nvPr>
            <p:ph idx="3" type="body"/>
          </p:nvPr>
        </p:nvSpPr>
        <p:spPr>
          <a:xfrm>
            <a:off x="2577459" y="4884009"/>
            <a:ext cx="14268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57" name="Google Shape;57;p9"/>
          <p:cNvSpPr txBox="1"/>
          <p:nvPr/>
        </p:nvSpPr>
        <p:spPr>
          <a:xfrm>
            <a:off x="-400049" y="4895931"/>
            <a:ext cx="795300" cy="176100"/>
          </a:xfrm>
          <a:prstGeom prst="rect">
            <a:avLst/>
          </a:prstGeom>
          <a:noFill/>
          <a:ln>
            <a:noFill/>
          </a:ln>
        </p:spPr>
        <p:txBody>
          <a:bodyPr anchorCtr="1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Tahoma"/>
              <a:buNone/>
            </a:pPr>
            <a:r>
              <a:rPr b="1" i="0" lang="en" sz="1000" u="none" cap="none" strike="noStrik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rPr>
              <a:t>                </a:t>
            </a:r>
            <a:fld id="{00000000-1234-1234-1234-123412341234}" type="slidenum">
              <a:rPr b="1" i="0" lang="en" sz="1000" u="none" cap="none" strike="noStrik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 b="1" i="0" sz="1000" u="none" cap="none" strike="noStrike">
              <a:solidFill>
                <a:srgbClr val="7F7F7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able or Image">
  <p:cSld name="1_Table or Image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0"/>
          <p:cNvSpPr txBox="1"/>
          <p:nvPr>
            <p:ph type="title"/>
          </p:nvPr>
        </p:nvSpPr>
        <p:spPr>
          <a:xfrm>
            <a:off x="533919" y="107119"/>
            <a:ext cx="80853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Tahoma"/>
              <a:buNone/>
              <a:defRPr b="1" i="0" sz="3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0" name="Google Shape;60;p10"/>
          <p:cNvSpPr/>
          <p:nvPr/>
        </p:nvSpPr>
        <p:spPr>
          <a:xfrm>
            <a:off x="640080" y="965624"/>
            <a:ext cx="778200" cy="103200"/>
          </a:xfrm>
          <a:prstGeom prst="rect">
            <a:avLst/>
          </a:prstGeom>
          <a:solidFill>
            <a:srgbClr val="69ACE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Tahoma"/>
              <a:buNone/>
            </a:pPr>
            <a:r>
              <a:t/>
            </a:r>
            <a:endParaRPr b="0" i="0" sz="135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" name="Google Shape;61;p10"/>
          <p:cNvSpPr txBox="1"/>
          <p:nvPr/>
        </p:nvSpPr>
        <p:spPr>
          <a:xfrm>
            <a:off x="7891462" y="4860169"/>
            <a:ext cx="795300" cy="176100"/>
          </a:xfrm>
          <a:prstGeom prst="rect">
            <a:avLst/>
          </a:prstGeom>
          <a:noFill/>
          <a:ln>
            <a:noFill/>
          </a:ln>
        </p:spPr>
        <p:txBody>
          <a:bodyPr anchorCtr="1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000" u="none" cap="none" strike="noStrik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rPr>
              <a:t>                </a:t>
            </a:r>
            <a:fld id="{00000000-1234-1234-1234-123412341234}" type="slidenum">
              <a:rPr b="1" i="0" lang="en" sz="1000" u="none" cap="none" strike="noStrik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 b="1" i="0" sz="1000" u="none" cap="none" strike="noStrike">
              <a:solidFill>
                <a:srgbClr val="7F7F7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62" name="Google Shape;62;p10"/>
          <p:cNvPicPr preferRelativeResize="0"/>
          <p:nvPr/>
        </p:nvPicPr>
        <p:blipFill rotWithShape="1">
          <a:blip r:embed="rId2">
            <a:alphaModFix amt="50000"/>
          </a:blip>
          <a:srcRect b="27019" l="12472" r="12906" t="27463"/>
          <a:stretch/>
        </p:blipFill>
        <p:spPr>
          <a:xfrm>
            <a:off x="522712" y="4805340"/>
            <a:ext cx="1033029" cy="2858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Relationship Id="rId4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0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7.png"/><Relationship Id="rId4" Type="http://schemas.openxmlformats.org/officeDocument/2006/relationships/image" Target="../media/image1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7.png"/><Relationship Id="rId4" Type="http://schemas.openxmlformats.org/officeDocument/2006/relationships/image" Target="../media/image1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7700" y="2762873"/>
            <a:ext cx="2277476" cy="1629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0"/>
              </a:srgbClr>
            </a:outerShdw>
          </a:effectLst>
        </p:spPr>
      </p:pic>
      <p:sp>
        <p:nvSpPr>
          <p:cNvPr id="76" name="Google Shape;76;p13"/>
          <p:cNvSpPr txBox="1"/>
          <p:nvPr>
            <p:ph type="title"/>
          </p:nvPr>
        </p:nvSpPr>
        <p:spPr>
          <a:xfrm>
            <a:off x="467751" y="2240842"/>
            <a:ext cx="8208600" cy="54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600"/>
              <a:t>Speaker Verification using Machine and Deep Learning Approaches </a:t>
            </a:r>
            <a:endParaRPr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600"/>
              <a:t>on the VoxCeleb Dataset</a:t>
            </a:r>
            <a:endParaRPr sz="3600"/>
          </a:p>
        </p:txBody>
      </p:sp>
      <p:sp>
        <p:nvSpPr>
          <p:cNvPr id="77" name="Google Shape;77;p13"/>
          <p:cNvSpPr txBox="1"/>
          <p:nvPr>
            <p:ph idx="1" type="body"/>
          </p:nvPr>
        </p:nvSpPr>
        <p:spPr>
          <a:xfrm>
            <a:off x="467750" y="3786181"/>
            <a:ext cx="8219100" cy="606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750"/>
              </a:spcBef>
              <a:spcAft>
                <a:spcPts val="0"/>
              </a:spcAft>
              <a:buSzPts val="440"/>
              <a:buNone/>
            </a:pPr>
            <a:r>
              <a:rPr lang="en" sz="1220"/>
              <a:t>Yixiong Chen, Zuojun Zhou, Susan Wang, Yuhao Zheng</a:t>
            </a:r>
            <a:endParaRPr sz="1220"/>
          </a:p>
          <a:p>
            <a:pPr indent="0" lvl="0" marL="0" rtl="0" algn="l">
              <a:lnSpc>
                <a:spcPct val="8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440"/>
              <a:buFont typeface="Arial"/>
              <a:buNone/>
            </a:pPr>
            <a:r>
              <a:rPr lang="en" sz="1220"/>
              <a:t>Dec. 6th, 2024</a:t>
            </a:r>
            <a:endParaRPr sz="122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2"/>
          <p:cNvSpPr txBox="1"/>
          <p:nvPr>
            <p:ph type="title"/>
          </p:nvPr>
        </p:nvSpPr>
        <p:spPr>
          <a:xfrm>
            <a:off x="533919" y="107119"/>
            <a:ext cx="8085300" cy="8574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/>
              <a:t>Methodology: DL Models</a:t>
            </a:r>
            <a:endParaRPr sz="3000"/>
          </a:p>
        </p:txBody>
      </p:sp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533925" y="1390650"/>
            <a:ext cx="3897600" cy="3273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</a:rPr>
              <a:t>Three Multilayer Perceptron (MLP) Architectures</a:t>
            </a:r>
            <a:r>
              <a:rPr lang="en" sz="2000">
                <a:solidFill>
                  <a:schemeClr val="dk1"/>
                </a:solidFill>
              </a:rPr>
              <a:t>: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Char char="▪"/>
            </a:pPr>
            <a:r>
              <a:rPr lang="en" sz="2000">
                <a:solidFill>
                  <a:schemeClr val="dk1"/>
                </a:solidFill>
              </a:rPr>
              <a:t>SmallNet (2 layers), MediumNet (3</a:t>
            </a:r>
            <a:r>
              <a:rPr lang="en" sz="2000"/>
              <a:t> layers</a:t>
            </a:r>
            <a:r>
              <a:rPr lang="en" sz="2000">
                <a:solidFill>
                  <a:schemeClr val="dk1"/>
                </a:solidFill>
              </a:rPr>
              <a:t>), LargeNet </a:t>
            </a:r>
            <a:r>
              <a:rPr lang="en" sz="2000"/>
              <a:t>(4 layers)</a:t>
            </a:r>
            <a:r>
              <a:rPr lang="en" sz="2000">
                <a:solidFill>
                  <a:schemeClr val="dk1"/>
                </a:solidFill>
              </a:rPr>
              <a:t>.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Char char="▪"/>
            </a:pPr>
            <a:r>
              <a:rPr lang="en" sz="2000">
                <a:solidFill>
                  <a:schemeClr val="dk1"/>
                </a:solidFill>
              </a:rPr>
              <a:t>trained from scratch using extracted embeddings.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</p:txBody>
      </p:sp>
      <p:pic>
        <p:nvPicPr>
          <p:cNvPr id="137" name="Google Shape;13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7327" y="964525"/>
            <a:ext cx="4244851" cy="3810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3"/>
          <p:cNvSpPr txBox="1"/>
          <p:nvPr>
            <p:ph type="title"/>
          </p:nvPr>
        </p:nvSpPr>
        <p:spPr>
          <a:xfrm>
            <a:off x="533919" y="107119"/>
            <a:ext cx="8085300" cy="8574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/>
              <a:t>Methodology: DL Models</a:t>
            </a:r>
            <a:endParaRPr sz="3000"/>
          </a:p>
        </p:txBody>
      </p:sp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529350" y="1212775"/>
            <a:ext cx="8085300" cy="1499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</a:rPr>
              <a:t>Pre-trained Models (on 200-speaker subset)</a:t>
            </a:r>
            <a:r>
              <a:rPr lang="en" sz="2000">
                <a:solidFill>
                  <a:schemeClr val="dk1"/>
                </a:solidFill>
              </a:rPr>
              <a:t>: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Char char="▪"/>
            </a:pPr>
            <a:r>
              <a:rPr lang="en" sz="2000">
                <a:solidFill>
                  <a:schemeClr val="dk1"/>
                </a:solidFill>
              </a:rPr>
              <a:t>Wav2Vec: Fine-tuned for speaker classification.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Char char="▪"/>
            </a:pPr>
            <a:r>
              <a:rPr lang="en" sz="2000">
                <a:solidFill>
                  <a:schemeClr val="dk1"/>
                </a:solidFill>
              </a:rPr>
              <a:t>YAMNet: Adapted from sound event detection to speaker tasks.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</p:txBody>
      </p:sp>
      <p:pic>
        <p:nvPicPr>
          <p:cNvPr id="144" name="Google Shape;14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571750"/>
            <a:ext cx="4474899" cy="24744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74900" y="3193650"/>
            <a:ext cx="4735051" cy="14381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4"/>
          <p:cNvSpPr txBox="1"/>
          <p:nvPr>
            <p:ph type="title"/>
          </p:nvPr>
        </p:nvSpPr>
        <p:spPr>
          <a:xfrm>
            <a:off x="533919" y="107119"/>
            <a:ext cx="8085300" cy="8574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b="1" lang="en" sz="3020"/>
              <a:t>Evaluation Metrics</a:t>
            </a:r>
            <a:endParaRPr sz="3020"/>
          </a:p>
        </p:txBody>
      </p:sp>
      <p:sp>
        <p:nvSpPr>
          <p:cNvPr id="151" name="Google Shape;151;p24"/>
          <p:cNvSpPr txBox="1"/>
          <p:nvPr>
            <p:ph idx="1" type="body"/>
          </p:nvPr>
        </p:nvSpPr>
        <p:spPr>
          <a:xfrm>
            <a:off x="533919" y="1390650"/>
            <a:ext cx="8085300" cy="3077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</a:rPr>
              <a:t>Accuracy</a:t>
            </a:r>
            <a:r>
              <a:rPr lang="en" sz="1800">
                <a:solidFill>
                  <a:schemeClr val="dk1"/>
                </a:solidFill>
              </a:rPr>
              <a:t>:</a:t>
            </a:r>
            <a:endParaRPr sz="18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Char char="▪"/>
            </a:pPr>
            <a:r>
              <a:rPr lang="en" sz="1800">
                <a:solidFill>
                  <a:schemeClr val="dk1"/>
                </a:solidFill>
              </a:rPr>
              <a:t>% of correctly classified samples.</a:t>
            </a:r>
            <a:endParaRPr sz="18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Char char="▪"/>
            </a:pPr>
            <a:r>
              <a:rPr lang="en" sz="1800">
                <a:solidFill>
                  <a:schemeClr val="dk1"/>
                </a:solidFill>
              </a:rPr>
              <a:t>Primary metric for comparison.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</a:rPr>
              <a:t>Training Time</a:t>
            </a:r>
            <a:r>
              <a:rPr lang="en" sz="1800">
                <a:solidFill>
                  <a:schemeClr val="dk1"/>
                </a:solidFill>
              </a:rPr>
              <a:t>:</a:t>
            </a:r>
            <a:endParaRPr sz="18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Char char="▪"/>
            </a:pPr>
            <a:r>
              <a:rPr lang="en" sz="1800">
                <a:solidFill>
                  <a:schemeClr val="dk1"/>
                </a:solidFill>
              </a:rPr>
              <a:t>Qualitative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We balances clarity in comparisons and real-world feasibility.</a:t>
            </a:r>
            <a:endParaRPr b="1"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5"/>
          <p:cNvSpPr txBox="1"/>
          <p:nvPr>
            <p:ph type="title"/>
          </p:nvPr>
        </p:nvSpPr>
        <p:spPr>
          <a:xfrm>
            <a:off x="533919" y="107119"/>
            <a:ext cx="8085300" cy="8574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/>
              <a:t>Experiment Setup</a:t>
            </a:r>
            <a:endParaRPr sz="3000"/>
          </a:p>
        </p:txBody>
      </p:sp>
      <p:sp>
        <p:nvSpPr>
          <p:cNvPr id="157" name="Google Shape;157;p25"/>
          <p:cNvSpPr txBox="1"/>
          <p:nvPr>
            <p:ph idx="1" type="body"/>
          </p:nvPr>
        </p:nvSpPr>
        <p:spPr>
          <a:xfrm>
            <a:off x="533919" y="1390650"/>
            <a:ext cx="8085300" cy="3077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1"/>
                </a:solidFill>
              </a:rPr>
              <a:t>Dataset: VoxCeleb (200-speaker subset used for consistency).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1"/>
                </a:solidFill>
              </a:rPr>
              <a:t>Data split: 80% training, 20% testing (no speaker overlap).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1"/>
                </a:solidFill>
              </a:rPr>
              <a:t>Inputs: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Char char="▪"/>
            </a:pPr>
            <a:r>
              <a:rPr b="1" lang="en" sz="2000">
                <a:solidFill>
                  <a:schemeClr val="dk1"/>
                </a:solidFill>
              </a:rPr>
              <a:t>ML</a:t>
            </a:r>
            <a:r>
              <a:rPr lang="en" sz="2000">
                <a:solidFill>
                  <a:schemeClr val="dk1"/>
                </a:solidFill>
              </a:rPr>
              <a:t>: Hand-crafted features (e.g., MFCCs, ZCR).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Char char="▪"/>
            </a:pPr>
            <a:r>
              <a:rPr b="1" lang="en" sz="2000">
                <a:solidFill>
                  <a:schemeClr val="dk1"/>
                </a:solidFill>
              </a:rPr>
              <a:t>DL</a:t>
            </a:r>
            <a:r>
              <a:rPr lang="en" sz="2000">
                <a:solidFill>
                  <a:schemeClr val="dk1"/>
                </a:solidFill>
              </a:rPr>
              <a:t>: Raw audio or spectrograms</a:t>
            </a:r>
            <a:r>
              <a:rPr lang="en" sz="2000"/>
              <a:t>, plus </a:t>
            </a:r>
            <a:r>
              <a:rPr lang="en" sz="2000"/>
              <a:t>hand-crafted features (YAMNet)</a:t>
            </a:r>
            <a:endParaRPr sz="20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Baseline vs. fine-tuned models tested.</a:t>
            </a:r>
            <a:endParaRPr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6"/>
          <p:cNvSpPr txBox="1"/>
          <p:nvPr>
            <p:ph type="title"/>
          </p:nvPr>
        </p:nvSpPr>
        <p:spPr>
          <a:xfrm>
            <a:off x="533919" y="107119"/>
            <a:ext cx="8085300" cy="8574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Selection</a:t>
            </a:r>
            <a:endParaRPr b="1" sz="3000"/>
          </a:p>
        </p:txBody>
      </p:sp>
      <p:pic>
        <p:nvPicPr>
          <p:cNvPr id="163" name="Google Shape;16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300" y="1109525"/>
            <a:ext cx="5658574" cy="3266975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6"/>
          <p:cNvSpPr txBox="1"/>
          <p:nvPr>
            <p:ph idx="1" type="body"/>
          </p:nvPr>
        </p:nvSpPr>
        <p:spPr>
          <a:xfrm>
            <a:off x="6045871" y="1216300"/>
            <a:ext cx="2680800" cy="3053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000"/>
              <a:t>Selected Features</a:t>
            </a:r>
            <a:r>
              <a:rPr b="1" lang="en" sz="2000">
                <a:solidFill>
                  <a:schemeClr val="dk1"/>
                </a:solidFill>
              </a:rPr>
              <a:t>: </a:t>
            </a:r>
            <a:endParaRPr b="1"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en" sz="2000"/>
              <a:t>All features except</a:t>
            </a:r>
            <a:endParaRPr sz="2000"/>
          </a:p>
          <a:p>
            <a:pPr indent="-355600" lvl="0" marL="457200" rtl="0" algn="l">
              <a:spcBef>
                <a:spcPts val="750"/>
              </a:spcBef>
              <a:spcAft>
                <a:spcPts val="0"/>
              </a:spcAft>
              <a:buSzPts val="2000"/>
              <a:buChar char="▪"/>
            </a:pPr>
            <a:r>
              <a:rPr lang="en" sz="2000"/>
              <a:t>Zero center rate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en" sz="2000"/>
              <a:t>energy</a:t>
            </a:r>
            <a:endParaRPr sz="20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7"/>
          <p:cNvSpPr txBox="1"/>
          <p:nvPr>
            <p:ph type="title"/>
          </p:nvPr>
        </p:nvSpPr>
        <p:spPr>
          <a:xfrm>
            <a:off x="533919" y="107119"/>
            <a:ext cx="8085300" cy="8574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Machine Learning Results</a:t>
            </a:r>
            <a:endParaRPr b="1" sz="3000"/>
          </a:p>
        </p:txBody>
      </p:sp>
      <p:pic>
        <p:nvPicPr>
          <p:cNvPr id="170" name="Google Shape;17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92793"/>
            <a:ext cx="9144000" cy="29609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8"/>
          <p:cNvSpPr txBox="1"/>
          <p:nvPr>
            <p:ph type="title"/>
          </p:nvPr>
        </p:nvSpPr>
        <p:spPr>
          <a:xfrm>
            <a:off x="533919" y="107119"/>
            <a:ext cx="8085300" cy="8574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Machine Learning Results</a:t>
            </a:r>
            <a:endParaRPr b="1" sz="3000"/>
          </a:p>
        </p:txBody>
      </p:sp>
      <p:pic>
        <p:nvPicPr>
          <p:cNvPr id="176" name="Google Shape;17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0000" y="1330749"/>
            <a:ext cx="8223976" cy="2781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9"/>
          <p:cNvSpPr txBox="1"/>
          <p:nvPr>
            <p:ph type="title"/>
          </p:nvPr>
        </p:nvSpPr>
        <p:spPr>
          <a:xfrm>
            <a:off x="533919" y="107119"/>
            <a:ext cx="8085300" cy="8574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Machine Learning Results</a:t>
            </a:r>
            <a:endParaRPr b="1" sz="3000"/>
          </a:p>
        </p:txBody>
      </p:sp>
      <p:sp>
        <p:nvSpPr>
          <p:cNvPr id="182" name="Google Shape;182;p29"/>
          <p:cNvSpPr txBox="1"/>
          <p:nvPr>
            <p:ph idx="1" type="body"/>
          </p:nvPr>
        </p:nvSpPr>
        <p:spPr>
          <a:xfrm>
            <a:off x="533925" y="1209875"/>
            <a:ext cx="8085300" cy="3642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935"/>
              <a:buFont typeface="Arial"/>
              <a:buNone/>
            </a:pPr>
            <a:r>
              <a:rPr b="1" lang="en" sz="2035">
                <a:solidFill>
                  <a:schemeClr val="dk1"/>
                </a:solidFill>
              </a:rPr>
              <a:t>Hyperparameter Optimization</a:t>
            </a:r>
            <a:endParaRPr b="1" sz="2035">
              <a:solidFill>
                <a:schemeClr val="dk1"/>
              </a:solidFill>
            </a:endParaRPr>
          </a:p>
          <a:p>
            <a:pPr indent="-357822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35"/>
              <a:buChar char="▪"/>
            </a:pPr>
            <a:r>
              <a:rPr lang="en" sz="2035"/>
              <a:t>After extensive tuning,</a:t>
            </a:r>
            <a:endParaRPr sz="2035"/>
          </a:p>
          <a:p>
            <a:pPr indent="0" lvl="0" marL="230187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35"/>
              <a:t>o</a:t>
            </a:r>
            <a:r>
              <a:rPr lang="en" sz="2035">
                <a:solidFill>
                  <a:schemeClr val="dk1"/>
                </a:solidFill>
              </a:rPr>
              <a:t>ptimized </a:t>
            </a:r>
            <a:r>
              <a:rPr b="1" lang="en" sz="2035"/>
              <a:t>Random</a:t>
            </a:r>
            <a:r>
              <a:rPr lang="en" sz="2035">
                <a:solidFill>
                  <a:schemeClr val="dk1"/>
                </a:solidFill>
              </a:rPr>
              <a:t> </a:t>
            </a:r>
            <a:r>
              <a:rPr b="1" lang="en" sz="2035">
                <a:solidFill>
                  <a:schemeClr val="dk1"/>
                </a:solidFill>
              </a:rPr>
              <a:t>Forest</a:t>
            </a:r>
            <a:r>
              <a:rPr lang="en" sz="2035">
                <a:solidFill>
                  <a:schemeClr val="dk1"/>
                </a:solidFill>
              </a:rPr>
              <a:t> achieved </a:t>
            </a:r>
            <a:r>
              <a:rPr b="1" lang="en" sz="2035">
                <a:solidFill>
                  <a:schemeClr val="dk1"/>
                </a:solidFill>
              </a:rPr>
              <a:t>3</a:t>
            </a:r>
            <a:r>
              <a:rPr b="1" lang="en" sz="2035"/>
              <a:t>3</a:t>
            </a:r>
            <a:r>
              <a:rPr b="1" lang="en" sz="2035">
                <a:solidFill>
                  <a:schemeClr val="dk1"/>
                </a:solidFill>
              </a:rPr>
              <a:t>.</a:t>
            </a:r>
            <a:r>
              <a:rPr b="1" lang="en" sz="2035"/>
              <a:t>83</a:t>
            </a:r>
            <a:r>
              <a:rPr b="1" lang="en" sz="2035">
                <a:solidFill>
                  <a:schemeClr val="dk1"/>
                </a:solidFill>
              </a:rPr>
              <a:t>%</a:t>
            </a:r>
            <a:r>
              <a:rPr lang="en" sz="2035">
                <a:solidFill>
                  <a:schemeClr val="dk1"/>
                </a:solidFill>
              </a:rPr>
              <a:t> accuracy</a:t>
            </a:r>
            <a:endParaRPr sz="2035">
              <a:solidFill>
                <a:schemeClr val="dk1"/>
              </a:solidFill>
            </a:endParaRPr>
          </a:p>
          <a:p>
            <a:pPr indent="-357822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35"/>
              <a:buChar char="▪"/>
            </a:pPr>
            <a:r>
              <a:rPr lang="en" sz="2035">
                <a:solidFill>
                  <a:schemeClr val="dk1"/>
                </a:solidFill>
              </a:rPr>
              <a:t>Key tuned parameters:</a:t>
            </a:r>
            <a:endParaRPr sz="2035">
              <a:solidFill>
                <a:schemeClr val="dk1"/>
              </a:solidFill>
            </a:endParaRPr>
          </a:p>
          <a:p>
            <a:pPr indent="-357822" lvl="1" marL="9144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35"/>
              <a:buChar char="o"/>
            </a:pPr>
            <a:r>
              <a:rPr lang="en" sz="2035"/>
              <a:t>N estimators</a:t>
            </a:r>
            <a:r>
              <a:rPr lang="en" sz="2035">
                <a:solidFill>
                  <a:schemeClr val="dk1"/>
                </a:solidFill>
              </a:rPr>
              <a:t>: </a:t>
            </a:r>
            <a:r>
              <a:rPr lang="en" sz="2035"/>
              <a:t>100</a:t>
            </a:r>
            <a:endParaRPr sz="2035">
              <a:solidFill>
                <a:schemeClr val="dk1"/>
              </a:solidFill>
            </a:endParaRPr>
          </a:p>
          <a:p>
            <a:pPr indent="-357822" lvl="1" marL="9144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35"/>
              <a:buChar char="o"/>
            </a:pPr>
            <a:r>
              <a:rPr lang="en" sz="2035">
                <a:solidFill>
                  <a:schemeClr val="dk1"/>
                </a:solidFill>
              </a:rPr>
              <a:t>Max depth: </a:t>
            </a:r>
            <a:r>
              <a:rPr lang="en" sz="2035"/>
              <a:t>5</a:t>
            </a:r>
            <a:r>
              <a:rPr lang="en" sz="2035">
                <a:solidFill>
                  <a:schemeClr val="dk1"/>
                </a:solidFill>
              </a:rPr>
              <a:t>0</a:t>
            </a:r>
            <a:endParaRPr sz="2035">
              <a:solidFill>
                <a:schemeClr val="dk1"/>
              </a:solidFill>
            </a:endParaRPr>
          </a:p>
          <a:p>
            <a:pPr indent="-357822" lvl="1" marL="9144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35"/>
              <a:buChar char="o"/>
            </a:pPr>
            <a:r>
              <a:rPr lang="en" sz="2035"/>
              <a:t>Min sample split</a:t>
            </a:r>
            <a:r>
              <a:rPr lang="en" sz="2035">
                <a:solidFill>
                  <a:schemeClr val="dk1"/>
                </a:solidFill>
              </a:rPr>
              <a:t>: </a:t>
            </a:r>
            <a:r>
              <a:rPr lang="en" sz="2035"/>
              <a:t>2</a:t>
            </a:r>
            <a:endParaRPr sz="2035">
              <a:solidFill>
                <a:schemeClr val="dk1"/>
              </a:solidFill>
            </a:endParaRPr>
          </a:p>
          <a:p>
            <a:pPr indent="-357822" lvl="1" marL="9144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35"/>
              <a:buChar char="o"/>
            </a:pPr>
            <a:r>
              <a:rPr lang="en" sz="2035"/>
              <a:t>Min sample leaf</a:t>
            </a:r>
            <a:r>
              <a:rPr lang="en" sz="2035">
                <a:solidFill>
                  <a:schemeClr val="dk1"/>
                </a:solidFill>
              </a:rPr>
              <a:t>: </a:t>
            </a:r>
            <a:r>
              <a:rPr lang="en" sz="2035"/>
              <a:t>1</a:t>
            </a:r>
            <a:endParaRPr sz="263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0"/>
          <p:cNvSpPr txBox="1"/>
          <p:nvPr>
            <p:ph type="title"/>
          </p:nvPr>
        </p:nvSpPr>
        <p:spPr>
          <a:xfrm>
            <a:off x="533919" y="107119"/>
            <a:ext cx="8085300" cy="8574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Machine Learning Results</a:t>
            </a:r>
            <a:endParaRPr b="1" sz="3000"/>
          </a:p>
        </p:txBody>
      </p:sp>
      <p:sp>
        <p:nvSpPr>
          <p:cNvPr id="188" name="Google Shape;188;p30"/>
          <p:cNvSpPr txBox="1"/>
          <p:nvPr>
            <p:ph idx="1" type="body"/>
          </p:nvPr>
        </p:nvSpPr>
        <p:spPr>
          <a:xfrm>
            <a:off x="533925" y="1209875"/>
            <a:ext cx="8085300" cy="3642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935"/>
              <a:buFont typeface="Arial"/>
              <a:buNone/>
            </a:pPr>
            <a:r>
              <a:rPr b="1" lang="en" sz="2035">
                <a:solidFill>
                  <a:schemeClr val="dk1"/>
                </a:solidFill>
              </a:rPr>
              <a:t>Hyperparameter Optimization</a:t>
            </a:r>
            <a:endParaRPr b="1" sz="2035">
              <a:solidFill>
                <a:schemeClr val="dk1"/>
              </a:solidFill>
            </a:endParaRPr>
          </a:p>
          <a:p>
            <a:pPr indent="-357822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35"/>
              <a:buChar char="▪"/>
            </a:pPr>
            <a:r>
              <a:rPr lang="en" sz="2035"/>
              <a:t>After extensive tuning,</a:t>
            </a:r>
            <a:endParaRPr sz="2035"/>
          </a:p>
          <a:p>
            <a:pPr indent="0" lvl="0" marL="230187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35"/>
              <a:t>o</a:t>
            </a:r>
            <a:r>
              <a:rPr lang="en" sz="2035">
                <a:solidFill>
                  <a:schemeClr val="dk1"/>
                </a:solidFill>
              </a:rPr>
              <a:t>ptimized </a:t>
            </a:r>
            <a:r>
              <a:rPr b="1" lang="en" sz="2035">
                <a:solidFill>
                  <a:schemeClr val="dk1"/>
                </a:solidFill>
              </a:rPr>
              <a:t>XGBoost</a:t>
            </a:r>
            <a:r>
              <a:rPr lang="en" sz="2035">
                <a:solidFill>
                  <a:schemeClr val="dk1"/>
                </a:solidFill>
              </a:rPr>
              <a:t> achieved </a:t>
            </a:r>
            <a:r>
              <a:rPr b="1" lang="en" sz="2035">
                <a:solidFill>
                  <a:schemeClr val="dk1"/>
                </a:solidFill>
              </a:rPr>
              <a:t>35.35%</a:t>
            </a:r>
            <a:r>
              <a:rPr lang="en" sz="2035">
                <a:solidFill>
                  <a:schemeClr val="dk1"/>
                </a:solidFill>
              </a:rPr>
              <a:t> accuracy</a:t>
            </a:r>
            <a:endParaRPr sz="2035">
              <a:solidFill>
                <a:schemeClr val="dk1"/>
              </a:solidFill>
            </a:endParaRPr>
          </a:p>
          <a:p>
            <a:pPr indent="-357822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35"/>
              <a:buChar char="▪"/>
            </a:pPr>
            <a:r>
              <a:rPr lang="en" sz="2035">
                <a:solidFill>
                  <a:schemeClr val="dk1"/>
                </a:solidFill>
              </a:rPr>
              <a:t>Key tuned parameters:</a:t>
            </a:r>
            <a:endParaRPr sz="2035">
              <a:solidFill>
                <a:schemeClr val="dk1"/>
              </a:solidFill>
            </a:endParaRPr>
          </a:p>
          <a:p>
            <a:pPr indent="-357822" lvl="1" marL="9144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35"/>
              <a:buChar char="o"/>
            </a:pPr>
            <a:r>
              <a:rPr lang="en" sz="2035">
                <a:solidFill>
                  <a:schemeClr val="dk1"/>
                </a:solidFill>
              </a:rPr>
              <a:t>Learning rate: 0.05</a:t>
            </a:r>
            <a:endParaRPr sz="2035">
              <a:solidFill>
                <a:schemeClr val="dk1"/>
              </a:solidFill>
            </a:endParaRPr>
          </a:p>
          <a:p>
            <a:pPr indent="-357822" lvl="1" marL="9144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35"/>
              <a:buChar char="o"/>
            </a:pPr>
            <a:r>
              <a:rPr lang="en" sz="2035">
                <a:solidFill>
                  <a:schemeClr val="dk1"/>
                </a:solidFill>
              </a:rPr>
              <a:t>Max depth: 10</a:t>
            </a:r>
            <a:endParaRPr sz="2035">
              <a:solidFill>
                <a:schemeClr val="dk1"/>
              </a:solidFill>
            </a:endParaRPr>
          </a:p>
          <a:p>
            <a:pPr indent="-357822" lvl="1" marL="9144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35"/>
              <a:buChar char="o"/>
            </a:pPr>
            <a:r>
              <a:rPr lang="en" sz="2035">
                <a:solidFill>
                  <a:schemeClr val="dk1"/>
                </a:solidFill>
              </a:rPr>
              <a:t>Estimators: 1000</a:t>
            </a:r>
            <a:endParaRPr sz="2035">
              <a:solidFill>
                <a:schemeClr val="dk1"/>
              </a:solidFill>
            </a:endParaRPr>
          </a:p>
          <a:p>
            <a:pPr indent="-357822" lvl="1" marL="9144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35"/>
              <a:buChar char="o"/>
            </a:pPr>
            <a:r>
              <a:rPr lang="en" sz="2035">
                <a:solidFill>
                  <a:schemeClr val="dk1"/>
                </a:solidFill>
              </a:rPr>
              <a:t>Subsample: 0.4</a:t>
            </a:r>
            <a:endParaRPr sz="263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1"/>
          <p:cNvSpPr txBox="1"/>
          <p:nvPr>
            <p:ph type="title"/>
          </p:nvPr>
        </p:nvSpPr>
        <p:spPr>
          <a:xfrm>
            <a:off x="533919" y="107119"/>
            <a:ext cx="8085300" cy="8574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Deep Learning Results</a:t>
            </a:r>
            <a:endParaRPr b="1" sz="3000"/>
          </a:p>
        </p:txBody>
      </p:sp>
      <p:sp>
        <p:nvSpPr>
          <p:cNvPr id="194" name="Google Shape;194;p31"/>
          <p:cNvSpPr txBox="1"/>
          <p:nvPr>
            <p:ph idx="1" type="body"/>
          </p:nvPr>
        </p:nvSpPr>
        <p:spPr>
          <a:xfrm>
            <a:off x="533919" y="1066725"/>
            <a:ext cx="8085300" cy="3077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700">
                <a:solidFill>
                  <a:schemeClr val="dk1"/>
                </a:solidFill>
              </a:rPr>
              <a:t>MLP Models (pred</a:t>
            </a:r>
            <a:r>
              <a:rPr b="1" lang="en" sz="1700"/>
              <a:t>efined features</a:t>
            </a:r>
            <a:r>
              <a:rPr b="1" lang="en" sz="1700">
                <a:solidFill>
                  <a:schemeClr val="dk1"/>
                </a:solidFill>
              </a:rPr>
              <a:t>)</a:t>
            </a:r>
            <a:endParaRPr b="1" sz="1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700">
              <a:solidFill>
                <a:schemeClr val="dk1"/>
              </a:solidFill>
            </a:endParaRPr>
          </a:p>
          <a:p>
            <a:pPr indent="-336550" lvl="1" marL="9144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700"/>
              <a:buChar char="o"/>
            </a:pPr>
            <a:r>
              <a:t/>
            </a:r>
            <a:endParaRPr b="1" sz="2000">
              <a:solidFill>
                <a:schemeClr val="dk1"/>
              </a:solidFill>
            </a:endParaRPr>
          </a:p>
        </p:txBody>
      </p:sp>
      <p:pic>
        <p:nvPicPr>
          <p:cNvPr id="195" name="Google Shape;19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5400" y="1535203"/>
            <a:ext cx="6522349" cy="103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93775" y="2723523"/>
            <a:ext cx="6556450" cy="188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8075" y="1271738"/>
            <a:ext cx="3578775" cy="2600025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4"/>
          <p:cNvSpPr txBox="1"/>
          <p:nvPr>
            <p:ph type="title"/>
          </p:nvPr>
        </p:nvSpPr>
        <p:spPr>
          <a:xfrm>
            <a:off x="533919" y="107119"/>
            <a:ext cx="8085300" cy="8574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Introduction</a:t>
            </a:r>
            <a:endParaRPr sz="3000"/>
          </a:p>
        </p:txBody>
      </p:sp>
      <p:sp>
        <p:nvSpPr>
          <p:cNvPr id="84" name="Google Shape;84;p14"/>
          <p:cNvSpPr txBox="1"/>
          <p:nvPr>
            <p:ph idx="1" type="body"/>
          </p:nvPr>
        </p:nvSpPr>
        <p:spPr>
          <a:xfrm>
            <a:off x="533925" y="1390650"/>
            <a:ext cx="4654200" cy="3077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</a:rPr>
              <a:t>Speak Verification</a:t>
            </a:r>
            <a:r>
              <a:rPr lang="en" sz="2000">
                <a:solidFill>
                  <a:schemeClr val="dk1"/>
                </a:solidFill>
              </a:rPr>
              <a:t>: 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000"/>
              <a:buChar char="▪"/>
            </a:pPr>
            <a:r>
              <a:rPr lang="en" sz="2000">
                <a:solidFill>
                  <a:schemeClr val="dk1"/>
                </a:solidFill>
              </a:rPr>
              <a:t>recognize who is speaking from a clip of audio recordings accurately.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</a:rPr>
              <a:t>Importance: </a:t>
            </a:r>
            <a:endParaRPr b="1"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000"/>
              <a:buChar char="▪"/>
            </a:pPr>
            <a:r>
              <a:rPr lang="en" sz="2000">
                <a:solidFill>
                  <a:schemeClr val="dk1"/>
                </a:solidFill>
              </a:rPr>
              <a:t>Device unlocking, Touchless control, create personalization, etc.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▪"/>
            </a:pPr>
            <a:r>
              <a:rPr lang="en" sz="2000">
                <a:solidFill>
                  <a:schemeClr val="dk1"/>
                </a:solidFill>
              </a:rPr>
              <a:t>h</a:t>
            </a:r>
            <a:r>
              <a:rPr lang="en" sz="2000">
                <a:solidFill>
                  <a:schemeClr val="dk1"/>
                </a:solidFill>
              </a:rPr>
              <a:t>uge r</a:t>
            </a:r>
            <a:r>
              <a:rPr lang="en" sz="2000">
                <a:solidFill>
                  <a:schemeClr val="dk1"/>
                </a:solidFill>
              </a:rPr>
              <a:t>eal-world usage with a focus on security and usability.</a:t>
            </a:r>
            <a:endParaRPr sz="20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2"/>
          <p:cNvSpPr txBox="1"/>
          <p:nvPr>
            <p:ph type="title"/>
          </p:nvPr>
        </p:nvSpPr>
        <p:spPr>
          <a:xfrm>
            <a:off x="533919" y="107119"/>
            <a:ext cx="8085300" cy="8574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/>
              <a:t>Deep Learning Results</a:t>
            </a:r>
            <a:endParaRPr/>
          </a:p>
        </p:txBody>
      </p:sp>
      <p:sp>
        <p:nvSpPr>
          <p:cNvPr id="202" name="Google Shape;202;p32"/>
          <p:cNvSpPr txBox="1"/>
          <p:nvPr>
            <p:ph idx="1" type="body"/>
          </p:nvPr>
        </p:nvSpPr>
        <p:spPr>
          <a:xfrm>
            <a:off x="533919" y="1081450"/>
            <a:ext cx="8085300" cy="3077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1"/>
                </a:solidFill>
              </a:rPr>
              <a:t>YAMNet</a:t>
            </a:r>
            <a:r>
              <a:rPr lang="en" sz="1700">
                <a:solidFill>
                  <a:schemeClr val="dk1"/>
                </a:solidFill>
              </a:rPr>
              <a:t>:</a:t>
            </a:r>
            <a:endParaRPr sz="1700">
              <a:solidFill>
                <a:schemeClr val="dk1"/>
              </a:solidFill>
            </a:endParaRPr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3" name="Google Shape;20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1375" y="1495030"/>
            <a:ext cx="6841251" cy="1076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51375" y="2708175"/>
            <a:ext cx="6841251" cy="20218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33"/>
          <p:cNvPicPr preferRelativeResize="0"/>
          <p:nvPr/>
        </p:nvPicPr>
        <p:blipFill rotWithShape="1">
          <a:blip r:embed="rId3">
            <a:alphaModFix/>
          </a:blip>
          <a:srcRect b="10929" l="0" r="0" t="0"/>
          <a:stretch/>
        </p:blipFill>
        <p:spPr>
          <a:xfrm>
            <a:off x="4461625" y="2441326"/>
            <a:ext cx="3414449" cy="1689550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33"/>
          <p:cNvSpPr txBox="1"/>
          <p:nvPr>
            <p:ph type="title"/>
          </p:nvPr>
        </p:nvSpPr>
        <p:spPr>
          <a:xfrm>
            <a:off x="533919" y="107119"/>
            <a:ext cx="8085300" cy="8574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/>
              <a:t>Deep Learning Results</a:t>
            </a:r>
            <a:endParaRPr/>
          </a:p>
        </p:txBody>
      </p:sp>
      <p:pic>
        <p:nvPicPr>
          <p:cNvPr id="211" name="Google Shape;211;p33"/>
          <p:cNvPicPr preferRelativeResize="0"/>
          <p:nvPr/>
        </p:nvPicPr>
        <p:blipFill rotWithShape="1">
          <a:blip r:embed="rId4">
            <a:alphaModFix/>
          </a:blip>
          <a:srcRect b="11676" l="0" r="0" t="0"/>
          <a:stretch/>
        </p:blipFill>
        <p:spPr>
          <a:xfrm>
            <a:off x="621375" y="2461588"/>
            <a:ext cx="3319825" cy="1649025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33"/>
          <p:cNvSpPr txBox="1"/>
          <p:nvPr>
            <p:ph idx="1" type="body"/>
          </p:nvPr>
        </p:nvSpPr>
        <p:spPr>
          <a:xfrm>
            <a:off x="533925" y="1120000"/>
            <a:ext cx="8227500" cy="1341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700">
                <a:solidFill>
                  <a:schemeClr val="dk1"/>
                </a:solidFill>
              </a:rPr>
              <a:t>Fine-Tuned Models</a:t>
            </a:r>
            <a:endParaRPr b="1" sz="1700">
              <a:solidFill>
                <a:schemeClr val="dk1"/>
              </a:solidFill>
            </a:endParaRPr>
          </a:p>
          <a:p>
            <a:pPr indent="-236537" lvl="0" marL="230187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700"/>
              <a:buChar char="▪"/>
            </a:pPr>
            <a:r>
              <a:rPr b="1" lang="en" sz="1700"/>
              <a:t>Wav2Vec</a:t>
            </a:r>
            <a:r>
              <a:rPr lang="en" sz="1700"/>
              <a:t>:</a:t>
            </a:r>
            <a:endParaRPr sz="1700"/>
          </a:p>
          <a:p>
            <a:pPr indent="-234950" lvl="1" marL="5715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700"/>
              <a:buChar char="o"/>
            </a:pPr>
            <a:r>
              <a:rPr lang="en" sz="1700"/>
              <a:t>Training: 84.92%; Validation: 60.03%. (Took about 7 hours (3.8 iterations per second) to train the model for 10 epochs)</a:t>
            </a:r>
            <a:endParaRPr sz="17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33"/>
          <p:cNvSpPr txBox="1"/>
          <p:nvPr/>
        </p:nvSpPr>
        <p:spPr>
          <a:xfrm>
            <a:off x="533925" y="3893925"/>
            <a:ext cx="7617000" cy="13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Noto Sans Symbols"/>
              <a:buChar char="▪"/>
            </a:pPr>
            <a:r>
              <a:rPr b="1" lang="en" sz="17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HuBERT</a:t>
            </a:r>
            <a:r>
              <a:rPr lang="en" sz="17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: Not fine-tuned; high computational cost.</a:t>
            </a:r>
            <a:endParaRPr sz="17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36550" lvl="1" marL="914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ourier New"/>
              <a:buChar char="o"/>
            </a:pPr>
            <a:r>
              <a:rPr lang="en" sz="17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One iteration is ≈ 17 seconds for a batch of two audio clips,               equivalent to 203 hours for an epoch.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4"/>
          <p:cNvSpPr txBox="1"/>
          <p:nvPr>
            <p:ph type="title"/>
          </p:nvPr>
        </p:nvSpPr>
        <p:spPr>
          <a:xfrm>
            <a:off x="533919" y="107119"/>
            <a:ext cx="8085300" cy="8574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Overall Performance Comparison</a:t>
            </a:r>
            <a:endParaRPr b="1" sz="3000"/>
          </a:p>
        </p:txBody>
      </p:sp>
      <p:sp>
        <p:nvSpPr>
          <p:cNvPr id="219" name="Google Shape;219;p34"/>
          <p:cNvSpPr txBox="1"/>
          <p:nvPr>
            <p:ph idx="1" type="body"/>
          </p:nvPr>
        </p:nvSpPr>
        <p:spPr>
          <a:xfrm>
            <a:off x="533919" y="1110900"/>
            <a:ext cx="8085300" cy="3077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dk1"/>
                </a:solidFill>
              </a:rPr>
              <a:t>Deep Learning Outperforms Traditional Machine Learning </a:t>
            </a:r>
            <a:endParaRPr b="1" sz="1900">
              <a:solidFill>
                <a:schemeClr val="dk1"/>
              </a:solidFill>
            </a:endParaRPr>
          </a:p>
          <a:p>
            <a:pPr indent="-349250" lvl="0" marL="45720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900"/>
              <a:buChar char="▪"/>
            </a:pPr>
            <a:r>
              <a:rPr lang="en" sz="1900">
                <a:solidFill>
                  <a:schemeClr val="dk1"/>
                </a:solidFill>
              </a:rPr>
              <a:t>Wav2Vec Model: Validation Accuracy: 60.03%</a:t>
            </a:r>
            <a:endParaRPr sz="1900">
              <a:solidFill>
                <a:schemeClr val="dk1"/>
              </a:solidFill>
            </a:endParaRPr>
          </a:p>
          <a:p>
            <a:pPr indent="-349250" lvl="0" marL="45720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900"/>
              <a:buChar char="▪"/>
            </a:pPr>
            <a:r>
              <a:rPr lang="en" sz="1900">
                <a:solidFill>
                  <a:schemeClr val="dk1"/>
                </a:solidFill>
              </a:rPr>
              <a:t>Best ML Model (SVM): </a:t>
            </a:r>
            <a:r>
              <a:rPr lang="en" sz="1900">
                <a:solidFill>
                  <a:schemeClr val="dk1"/>
                </a:solidFill>
              </a:rPr>
              <a:t>Validation </a:t>
            </a:r>
            <a:r>
              <a:rPr lang="en" sz="1900">
                <a:solidFill>
                  <a:schemeClr val="dk1"/>
                </a:solidFill>
              </a:rPr>
              <a:t>Accuracy: 37.61%</a:t>
            </a:r>
            <a:endParaRPr sz="1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dk1"/>
                </a:solidFill>
              </a:rPr>
              <a:t>Performance Gap:</a:t>
            </a:r>
            <a:endParaRPr sz="1900">
              <a:solidFill>
                <a:schemeClr val="dk1"/>
              </a:solidFill>
            </a:endParaRPr>
          </a:p>
          <a:p>
            <a:pPr indent="-349250" lvl="0" marL="45720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900"/>
              <a:buChar char="▪"/>
            </a:pPr>
            <a:r>
              <a:rPr lang="en" sz="1900">
                <a:solidFill>
                  <a:schemeClr val="dk1"/>
                </a:solidFill>
              </a:rPr>
              <a:t>DL models effectively capture complex speaker-specific features.</a:t>
            </a:r>
            <a:endParaRPr sz="1900">
              <a:solidFill>
                <a:schemeClr val="dk1"/>
              </a:solidFill>
            </a:endParaRPr>
          </a:p>
          <a:p>
            <a:pPr indent="-349250" lvl="0" marL="45720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900"/>
              <a:buChar char="▪"/>
            </a:pPr>
            <a:r>
              <a:rPr lang="en" sz="1900">
                <a:solidFill>
                  <a:schemeClr val="dk1"/>
                </a:solidFill>
              </a:rPr>
              <a:t>Traditional ML relies on on manually designed features (MFCCs, ZCR)</a:t>
            </a:r>
            <a:endParaRPr b="1" sz="19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5"/>
          <p:cNvSpPr txBox="1"/>
          <p:nvPr>
            <p:ph type="title"/>
          </p:nvPr>
        </p:nvSpPr>
        <p:spPr>
          <a:xfrm>
            <a:off x="533919" y="107119"/>
            <a:ext cx="8085300" cy="8574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Computational Considerations</a:t>
            </a:r>
            <a:endParaRPr b="1" sz="3000"/>
          </a:p>
        </p:txBody>
      </p:sp>
      <p:sp>
        <p:nvSpPr>
          <p:cNvPr id="225" name="Google Shape;225;p35"/>
          <p:cNvSpPr txBox="1"/>
          <p:nvPr>
            <p:ph idx="1" type="body"/>
          </p:nvPr>
        </p:nvSpPr>
        <p:spPr>
          <a:xfrm>
            <a:off x="533925" y="1130525"/>
            <a:ext cx="8085300" cy="3494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</a:rPr>
              <a:t>Traditional ML Models:</a:t>
            </a:r>
            <a:endParaRPr b="1"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000"/>
              <a:buChar char="▪"/>
            </a:pPr>
            <a:r>
              <a:rPr lang="en" sz="2000">
                <a:solidFill>
                  <a:schemeClr val="dk1"/>
                </a:solidFill>
              </a:rPr>
              <a:t>Hardware: Trained on Apple M2 Pro CPU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▪"/>
            </a:pPr>
            <a:r>
              <a:rPr lang="en" sz="2000">
                <a:solidFill>
                  <a:schemeClr val="dk1"/>
                </a:solidFill>
              </a:rPr>
              <a:t>Pros: Quick training iterations, low resource requirements</a:t>
            </a:r>
            <a:endParaRPr sz="20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</a:rPr>
              <a:t>Deep Learning Models:</a:t>
            </a:r>
            <a:endParaRPr b="1"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000"/>
              <a:buChar char="▪"/>
            </a:pPr>
            <a:r>
              <a:rPr lang="en" sz="2000">
                <a:solidFill>
                  <a:schemeClr val="dk1"/>
                </a:solidFill>
              </a:rPr>
              <a:t>Hardware: Trained on AMD Ryzen 5900X CPU &amp; NVIDIA RTX 3060 GPU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▪"/>
            </a:pPr>
            <a:r>
              <a:rPr lang="en" sz="2000">
                <a:solidFill>
                  <a:schemeClr val="dk1"/>
                </a:solidFill>
              </a:rPr>
              <a:t>Cons: Higher computational demands, longer training times</a:t>
            </a:r>
            <a:endParaRPr b="1"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6"/>
          <p:cNvSpPr txBox="1"/>
          <p:nvPr>
            <p:ph type="title"/>
          </p:nvPr>
        </p:nvSpPr>
        <p:spPr>
          <a:xfrm>
            <a:off x="533919" y="107119"/>
            <a:ext cx="8085300" cy="8574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Conclusion, Future Work</a:t>
            </a:r>
            <a:endParaRPr b="1" sz="3000"/>
          </a:p>
        </p:txBody>
      </p:sp>
      <p:sp>
        <p:nvSpPr>
          <p:cNvPr id="231" name="Google Shape;231;p36"/>
          <p:cNvSpPr txBox="1"/>
          <p:nvPr>
            <p:ph idx="1" type="body"/>
          </p:nvPr>
        </p:nvSpPr>
        <p:spPr>
          <a:xfrm>
            <a:off x="533919" y="1159975"/>
            <a:ext cx="8085300" cy="3077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</a:rPr>
              <a:t>DL models (Wav2Vec) outperform ML in speaker verification.</a:t>
            </a:r>
            <a:endParaRPr b="1"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</a:rPr>
              <a:t>ML still works for lightweight applications.</a:t>
            </a:r>
            <a:endParaRPr b="1"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</a:rPr>
              <a:t>Future Directions:</a:t>
            </a:r>
            <a:endParaRPr b="1"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Char char="▪"/>
            </a:pPr>
            <a:r>
              <a:rPr lang="en" sz="2000">
                <a:solidFill>
                  <a:schemeClr val="dk1"/>
                </a:solidFill>
              </a:rPr>
              <a:t>Making deep learning methods more resource-efficient.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▪"/>
            </a:pPr>
            <a:r>
              <a:rPr lang="en" sz="2000">
                <a:solidFill>
                  <a:schemeClr val="dk1"/>
                </a:solidFill>
              </a:rPr>
              <a:t>Optimize training pipelines to reduce computational overhead without losing performance. (Pre-process and cache audio features)</a:t>
            </a:r>
            <a:endParaRPr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7"/>
          <p:cNvSpPr txBox="1"/>
          <p:nvPr>
            <p:ph type="title"/>
          </p:nvPr>
        </p:nvSpPr>
        <p:spPr>
          <a:xfrm>
            <a:off x="533919" y="2143044"/>
            <a:ext cx="8085300" cy="8574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300"/>
              <a:t>Thank You!</a:t>
            </a:r>
            <a:endParaRPr b="1" sz="33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300"/>
              <a:t>Any </a:t>
            </a:r>
            <a:r>
              <a:rPr b="1" lang="en" sz="3300"/>
              <a:t>Questions?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8"/>
          <p:cNvSpPr txBox="1"/>
          <p:nvPr>
            <p:ph type="title"/>
          </p:nvPr>
        </p:nvSpPr>
        <p:spPr>
          <a:xfrm>
            <a:off x="533919" y="107119"/>
            <a:ext cx="8085300" cy="8574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References</a:t>
            </a:r>
            <a:endParaRPr/>
          </a:p>
        </p:txBody>
      </p:sp>
      <p:sp>
        <p:nvSpPr>
          <p:cNvPr id="242" name="Google Shape;242;p38"/>
          <p:cNvSpPr txBox="1"/>
          <p:nvPr>
            <p:ph idx="1" type="body"/>
          </p:nvPr>
        </p:nvSpPr>
        <p:spPr>
          <a:xfrm>
            <a:off x="529344" y="1165400"/>
            <a:ext cx="8085300" cy="3077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18"/>
              <a:buFont typeface="Arial"/>
              <a:buNone/>
            </a:pPr>
            <a:r>
              <a:rPr lang="en" sz="1225">
                <a:solidFill>
                  <a:schemeClr val="dk1"/>
                </a:solidFill>
              </a:rPr>
              <a:t>[1] McFee, B., et al. ”librosa: Audio and music signal analysis in python.” Proceedings of the 14th Python in Science Conference. 2015.</a:t>
            </a:r>
            <a:endParaRPr sz="1225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18"/>
              <a:buFont typeface="Arial"/>
              <a:buNone/>
            </a:pPr>
            <a:r>
              <a:rPr lang="en" sz="1225">
                <a:solidFill>
                  <a:schemeClr val="dk1"/>
                </a:solidFill>
              </a:rPr>
              <a:t>[2] Chen, T., and Guestrin, C. ”XGBoost: A scalable tree boosting system.” Proceedings of the 22nd ACM SIGKDD International Conference on Knowledge Discovery and Data Mining. 2016.</a:t>
            </a:r>
            <a:endParaRPr sz="1225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18"/>
              <a:buFont typeface="Arial"/>
              <a:buNone/>
            </a:pPr>
            <a:r>
              <a:rPr lang="en" sz="1225">
                <a:solidFill>
                  <a:schemeClr val="dk1"/>
                </a:solidFill>
              </a:rPr>
              <a:t>[3] Schneider, S., Baevski, A., Collobert, R., Auli, M. (2019). ”Wav2vec: Unsupervised pre-training for speech recognition.” In Advances in Neural Information Processing Systems (pp. 8012-8022).</a:t>
            </a:r>
            <a:endParaRPr sz="1225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18"/>
              <a:buFont typeface="Arial"/>
              <a:buNone/>
            </a:pPr>
            <a:r>
              <a:rPr lang="en" sz="1225">
                <a:solidFill>
                  <a:schemeClr val="dk1"/>
                </a:solidFill>
              </a:rPr>
              <a:t>[4] Hsu, W.-N., Heigold, G., Bollegala, D., Chen, J., Eisenschlos, J., Raffel, C., Auli, M. (2021). ”HuBERT: Self-Supervised Speech Representation Learning by Masked Prediction of Hidden Units.” arXiv preprint</a:t>
            </a:r>
            <a:endParaRPr sz="1225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18"/>
              <a:buFont typeface="Arial"/>
              <a:buNone/>
            </a:pPr>
            <a:r>
              <a:rPr lang="en" sz="1225">
                <a:solidFill>
                  <a:schemeClr val="dk1"/>
                </a:solidFill>
              </a:rPr>
              <a:t>arXiv:2106.07447.</a:t>
            </a:r>
            <a:endParaRPr sz="1225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18"/>
              <a:buFont typeface="Arial"/>
              <a:buNone/>
            </a:pPr>
            <a:r>
              <a:rPr lang="en" sz="1225">
                <a:solidFill>
                  <a:schemeClr val="dk1"/>
                </a:solidFill>
              </a:rPr>
              <a:t>[5] Campbell, N., Klatt, D., Bergstra, J., Bergstra, S. (2020). ”YAM-Net: A Pretrained Audio Event Classification Model and Dataset.” arXivpreprint arXiv:2009.03029.</a:t>
            </a:r>
            <a:endParaRPr sz="1225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18"/>
              <a:buFont typeface="Arial"/>
              <a:buNone/>
            </a:pPr>
            <a:r>
              <a:rPr lang="en" sz="1225">
                <a:solidFill>
                  <a:schemeClr val="dk1"/>
                </a:solidFill>
              </a:rPr>
              <a:t>[6] Praat Developers. ”pyin: Pitch tracking.” https://librosa.org/doc/main/generated/librosa.pyin.html</a:t>
            </a:r>
            <a:endParaRPr sz="1225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18"/>
              <a:buFont typeface="Arial"/>
              <a:buNone/>
            </a:pPr>
            <a:r>
              <a:rPr lang="en" sz="1225">
                <a:solidFill>
                  <a:schemeClr val="dk1"/>
                </a:solidFill>
              </a:rPr>
              <a:t>[7] Loshchilov, I., Hutter, F. (2017). ”Decoupled Weight Decay Regularization.” arXiv preprint arXiv:1711.05101.</a:t>
            </a:r>
            <a:endParaRPr sz="1225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750"/>
              </a:spcBef>
              <a:spcAft>
                <a:spcPts val="0"/>
              </a:spcAft>
              <a:buSzPts val="1018"/>
              <a:buNone/>
            </a:pPr>
            <a:r>
              <a:rPr lang="en" sz="1225">
                <a:solidFill>
                  <a:schemeClr val="dk1"/>
                </a:solidFill>
              </a:rPr>
              <a:t>[8] TensorFlow Hub Team. ”TensorFlow Hub.” https://www.tensorflow.org/hub.</a:t>
            </a:r>
            <a:endParaRPr sz="1465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5"/>
          <p:cNvSpPr txBox="1"/>
          <p:nvPr>
            <p:ph type="title"/>
          </p:nvPr>
        </p:nvSpPr>
        <p:spPr>
          <a:xfrm>
            <a:off x="533919" y="107119"/>
            <a:ext cx="8085300" cy="8574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Project Goal</a:t>
            </a:r>
            <a:endParaRPr sz="3000"/>
          </a:p>
        </p:txBody>
      </p:sp>
      <p:sp>
        <p:nvSpPr>
          <p:cNvPr id="90" name="Google Shape;90;p15"/>
          <p:cNvSpPr txBox="1"/>
          <p:nvPr>
            <p:ph idx="1" type="body"/>
          </p:nvPr>
        </p:nvSpPr>
        <p:spPr>
          <a:xfrm>
            <a:off x="533919" y="1390650"/>
            <a:ext cx="8085300" cy="3077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rtl="0" algn="l"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000"/>
              <a:buChar char="▪"/>
            </a:pPr>
            <a:r>
              <a:rPr lang="en" sz="2000">
                <a:solidFill>
                  <a:schemeClr val="dk1"/>
                </a:solidFill>
              </a:rPr>
              <a:t>B</a:t>
            </a:r>
            <a:r>
              <a:rPr lang="en" sz="2000">
                <a:solidFill>
                  <a:schemeClr val="dk1"/>
                </a:solidFill>
              </a:rPr>
              <a:t>uild &gt;1 models that can accurately recognize who is speaking from audio recordings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55600" lvl="0" marL="457200" rtl="0" algn="l"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000"/>
              <a:buChar char="▪"/>
            </a:pPr>
            <a:r>
              <a:rPr lang="en" sz="2000"/>
              <a:t>C</a:t>
            </a:r>
            <a:r>
              <a:rPr lang="en" sz="2000">
                <a:solidFill>
                  <a:schemeClr val="dk1"/>
                </a:solidFill>
              </a:rPr>
              <a:t>ompare the performance of traditional Machine Learning</a:t>
            </a:r>
            <a:r>
              <a:rPr lang="en" sz="2000">
                <a:solidFill>
                  <a:schemeClr val="dk1"/>
                </a:solidFill>
              </a:rPr>
              <a:t> and </a:t>
            </a:r>
            <a:r>
              <a:rPr lang="en" sz="2000">
                <a:solidFill>
                  <a:schemeClr val="dk1"/>
                </a:solidFill>
              </a:rPr>
              <a:t>Deep Learning</a:t>
            </a:r>
            <a:r>
              <a:rPr lang="en" sz="2000">
                <a:solidFill>
                  <a:schemeClr val="dk1"/>
                </a:solidFill>
              </a:rPr>
              <a:t> approaches</a:t>
            </a:r>
            <a:endParaRPr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6"/>
          <p:cNvSpPr txBox="1"/>
          <p:nvPr>
            <p:ph type="title"/>
          </p:nvPr>
        </p:nvSpPr>
        <p:spPr>
          <a:xfrm>
            <a:off x="533919" y="107119"/>
            <a:ext cx="8085300" cy="8574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Dataset Overview: VoxCeleb</a:t>
            </a:r>
            <a:endParaRPr b="1" sz="3000"/>
          </a:p>
        </p:txBody>
      </p:sp>
      <p:pic>
        <p:nvPicPr>
          <p:cNvPr id="96" name="Google Shape;9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10538"/>
            <a:ext cx="9144003" cy="3437923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6"/>
          <p:cNvSpPr txBox="1"/>
          <p:nvPr>
            <p:ph idx="1" type="body"/>
          </p:nvPr>
        </p:nvSpPr>
        <p:spPr>
          <a:xfrm>
            <a:off x="533919" y="1390650"/>
            <a:ext cx="8085300" cy="3077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4249" y="2669600"/>
            <a:ext cx="7131551" cy="2223201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7"/>
          <p:cNvSpPr txBox="1"/>
          <p:nvPr>
            <p:ph type="title"/>
          </p:nvPr>
        </p:nvSpPr>
        <p:spPr>
          <a:xfrm>
            <a:off x="533919" y="107119"/>
            <a:ext cx="8085300" cy="8574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b="1" lang="en" sz="3020"/>
              <a:t>Dataset Overview</a:t>
            </a:r>
            <a:endParaRPr b="1" sz="302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520"/>
          </a:p>
        </p:txBody>
      </p:sp>
      <p:sp>
        <p:nvSpPr>
          <p:cNvPr id="104" name="Google Shape;104;p17"/>
          <p:cNvSpPr txBox="1"/>
          <p:nvPr>
            <p:ph idx="1" type="body"/>
          </p:nvPr>
        </p:nvSpPr>
        <p:spPr>
          <a:xfrm>
            <a:off x="533919" y="1080000"/>
            <a:ext cx="8085300" cy="3077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dk1"/>
                </a:solidFill>
              </a:rPr>
              <a:t>Key Features:</a:t>
            </a:r>
            <a:endParaRPr b="1" sz="1900">
              <a:solidFill>
                <a:schemeClr val="dk1"/>
              </a:solidFill>
            </a:endParaRPr>
          </a:p>
          <a:p>
            <a:pPr indent="-3492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900"/>
              <a:buChar char="▪"/>
            </a:pPr>
            <a:r>
              <a:rPr lang="en" sz="1900">
                <a:solidFill>
                  <a:schemeClr val="dk1"/>
                </a:solidFill>
              </a:rPr>
              <a:t>Diversity and scale</a:t>
            </a:r>
            <a:endParaRPr sz="1900">
              <a:solidFill>
                <a:schemeClr val="dk1"/>
              </a:solidFill>
            </a:endParaRPr>
          </a:p>
          <a:p>
            <a:pPr indent="-3492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900"/>
              <a:buChar char="▪"/>
            </a:pPr>
            <a:r>
              <a:rPr lang="en" sz="1900">
                <a:solidFill>
                  <a:schemeClr val="dk1"/>
                </a:solidFill>
              </a:rPr>
              <a:t>Real-world noises and variability</a:t>
            </a:r>
            <a:endParaRPr sz="1900">
              <a:solidFill>
                <a:schemeClr val="dk1"/>
              </a:solidFill>
            </a:endParaRPr>
          </a:p>
          <a:p>
            <a:pPr indent="-3492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900"/>
              <a:buChar char="▪"/>
            </a:pPr>
            <a:r>
              <a:rPr lang="en" sz="1900"/>
              <a:t>Rich features: o</a:t>
            </a:r>
            <a:r>
              <a:rPr lang="en" sz="1900">
                <a:solidFill>
                  <a:schemeClr val="dk1"/>
                </a:solidFill>
              </a:rPr>
              <a:t>pportunity for preprocessing</a:t>
            </a:r>
            <a:endParaRPr sz="15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8"/>
          <p:cNvSpPr txBox="1"/>
          <p:nvPr>
            <p:ph type="title"/>
          </p:nvPr>
        </p:nvSpPr>
        <p:spPr>
          <a:xfrm>
            <a:off x="533919" y="107119"/>
            <a:ext cx="8085300" cy="8574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Data Preprocessing</a:t>
            </a:r>
            <a:endParaRPr b="1" sz="3000"/>
          </a:p>
        </p:txBody>
      </p:sp>
      <p:sp>
        <p:nvSpPr>
          <p:cNvPr id="110" name="Google Shape;110;p18"/>
          <p:cNvSpPr txBox="1"/>
          <p:nvPr>
            <p:ph idx="1" type="body"/>
          </p:nvPr>
        </p:nvSpPr>
        <p:spPr>
          <a:xfrm>
            <a:off x="533925" y="1390650"/>
            <a:ext cx="8085300" cy="3476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Char char="▪"/>
            </a:pPr>
            <a:r>
              <a:rPr b="1" lang="en" sz="2000">
                <a:solidFill>
                  <a:schemeClr val="dk1"/>
                </a:solidFill>
              </a:rPr>
              <a:t>Normalization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▪"/>
            </a:pPr>
            <a:r>
              <a:rPr lang="en" sz="2000">
                <a:solidFill>
                  <a:schemeClr val="dk1"/>
                </a:solidFill>
              </a:rPr>
              <a:t>resample to 16 kHz </a:t>
            </a:r>
            <a:endParaRPr sz="2000">
              <a:solidFill>
                <a:schemeClr val="dk1"/>
              </a:solidFill>
            </a:endParaRPr>
          </a:p>
          <a:p>
            <a:pPr indent="-3556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" sz="2000">
                <a:solidFill>
                  <a:schemeClr val="dk1"/>
                </a:solidFill>
              </a:rPr>
              <a:t>maintain uniform time resolution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▪"/>
            </a:pPr>
            <a:r>
              <a:rPr lang="en" sz="2000">
                <a:solidFill>
                  <a:schemeClr val="dk1"/>
                </a:solidFill>
              </a:rPr>
              <a:t>trimmed to remove silence and background noise</a:t>
            </a:r>
            <a:endParaRPr sz="2000">
              <a:solidFill>
                <a:schemeClr val="dk1"/>
              </a:solidFill>
            </a:endParaRPr>
          </a:p>
          <a:p>
            <a:pPr indent="-3556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" sz="2000">
                <a:solidFill>
                  <a:schemeClr val="dk1"/>
                </a:solidFill>
              </a:rPr>
              <a:t>focus on speech segments</a:t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Char char="▪"/>
            </a:pPr>
            <a:r>
              <a:rPr lang="en" sz="2000"/>
              <a:t>100-120 audio clips per speaker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▪"/>
            </a:pPr>
            <a:r>
              <a:rPr lang="en" sz="2000"/>
              <a:t>every audio clip is 4-6 seconds</a:t>
            </a:r>
            <a:endParaRPr sz="20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2225" y="1996788"/>
            <a:ext cx="4145952" cy="2072976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9"/>
          <p:cNvSpPr txBox="1"/>
          <p:nvPr>
            <p:ph type="title"/>
          </p:nvPr>
        </p:nvSpPr>
        <p:spPr>
          <a:xfrm>
            <a:off x="533919" y="107119"/>
            <a:ext cx="8085300" cy="8574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/>
              <a:t>Feature Extraction</a:t>
            </a:r>
            <a:endParaRPr b="1" sz="3000"/>
          </a:p>
        </p:txBody>
      </p:sp>
      <p:sp>
        <p:nvSpPr>
          <p:cNvPr id="117" name="Google Shape;117;p19"/>
          <p:cNvSpPr txBox="1"/>
          <p:nvPr>
            <p:ph idx="1" type="body"/>
          </p:nvPr>
        </p:nvSpPr>
        <p:spPr>
          <a:xfrm>
            <a:off x="533925" y="1255200"/>
            <a:ext cx="4950600" cy="3888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</a:rPr>
              <a:t>For traditional ML models:</a:t>
            </a:r>
            <a:endParaRPr b="1"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</a:pPr>
            <a:r>
              <a:rPr b="1" lang="en" sz="1800">
                <a:solidFill>
                  <a:schemeClr val="dk1"/>
                </a:solidFill>
              </a:rPr>
              <a:t>Pitch</a:t>
            </a:r>
            <a:r>
              <a:rPr lang="en" sz="1800">
                <a:solidFill>
                  <a:schemeClr val="dk1"/>
                </a:solidFill>
              </a:rPr>
              <a:t>: Mean and standard deviation of fundamental frequency (f0) </a:t>
            </a:r>
            <a:endParaRPr sz="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</a:pPr>
            <a:r>
              <a:rPr b="1" lang="en" sz="1800">
                <a:solidFill>
                  <a:schemeClr val="dk1"/>
                </a:solidFill>
              </a:rPr>
              <a:t>Mel-Frequency Cepstral Coefficients (MFCCs)</a:t>
            </a:r>
            <a:r>
              <a:rPr lang="en" sz="1800">
                <a:solidFill>
                  <a:schemeClr val="dk1"/>
                </a:solidFill>
              </a:rPr>
              <a:t>: 13 Mel-Frequency Cepstral coefficients and their deltas.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</a:pPr>
            <a:r>
              <a:rPr b="1" lang="en" sz="1800">
                <a:solidFill>
                  <a:schemeClr val="dk1"/>
                </a:solidFill>
              </a:rPr>
              <a:t>Spectral Features</a:t>
            </a:r>
            <a:r>
              <a:rPr lang="en" sz="1800">
                <a:solidFill>
                  <a:schemeClr val="dk1"/>
                </a:solidFill>
              </a:rPr>
              <a:t>:</a:t>
            </a:r>
            <a:r>
              <a:rPr lang="en" sz="1800">
                <a:solidFill>
                  <a:schemeClr val="dk1"/>
                </a:solidFill>
              </a:rPr>
              <a:t> Centroid, contrast, and chroma.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</a:pPr>
            <a:r>
              <a:rPr b="1" lang="en" sz="1800">
                <a:solidFill>
                  <a:schemeClr val="dk1"/>
                </a:solidFill>
              </a:rPr>
              <a:t>Energy, Zero-Crossing Rate (ZCR)</a:t>
            </a:r>
            <a:r>
              <a:rPr lang="en" sz="1800">
                <a:solidFill>
                  <a:schemeClr val="dk1"/>
                </a:solidFill>
              </a:rPr>
              <a:t>: Capture signal dynamics.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0"/>
          <p:cNvSpPr txBox="1"/>
          <p:nvPr>
            <p:ph type="title"/>
          </p:nvPr>
        </p:nvSpPr>
        <p:spPr>
          <a:xfrm>
            <a:off x="533919" y="107119"/>
            <a:ext cx="8085300" cy="8574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/>
              <a:t>Feature Extraction</a:t>
            </a:r>
            <a:endParaRPr b="1" sz="3000"/>
          </a:p>
        </p:txBody>
      </p:sp>
      <p:sp>
        <p:nvSpPr>
          <p:cNvPr id="123" name="Google Shape;123;p20"/>
          <p:cNvSpPr txBox="1"/>
          <p:nvPr>
            <p:ph idx="1" type="body"/>
          </p:nvPr>
        </p:nvSpPr>
        <p:spPr>
          <a:xfrm>
            <a:off x="533922" y="1390650"/>
            <a:ext cx="4038000" cy="3077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</a:rPr>
              <a:t>For DL models:</a:t>
            </a:r>
            <a:endParaRPr b="1"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Char char="▪"/>
            </a:pPr>
            <a:r>
              <a:rPr lang="en" sz="2000">
                <a:solidFill>
                  <a:schemeClr val="dk1"/>
                </a:solidFill>
              </a:rPr>
              <a:t>Direct use of raw audio or log-Mel spectrograms.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Char char="▪"/>
            </a:pPr>
            <a:r>
              <a:rPr lang="en" sz="2000"/>
              <a:t>h</a:t>
            </a:r>
            <a:r>
              <a:rPr lang="en" sz="2000"/>
              <a:t>and-crafted features (YAMNet)</a:t>
            </a:r>
            <a:endParaRPr sz="2000">
              <a:solidFill>
                <a:schemeClr val="dk1"/>
              </a:solidFill>
            </a:endParaRPr>
          </a:p>
        </p:txBody>
      </p:sp>
      <p:pic>
        <p:nvPicPr>
          <p:cNvPr id="124" name="Google Shape;12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71572" y="753019"/>
            <a:ext cx="3247664" cy="38741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1"/>
          <p:cNvSpPr txBox="1"/>
          <p:nvPr>
            <p:ph type="title"/>
          </p:nvPr>
        </p:nvSpPr>
        <p:spPr>
          <a:xfrm>
            <a:off x="533919" y="107119"/>
            <a:ext cx="8085300" cy="8574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/>
              <a:t>Methodology: ML Models</a:t>
            </a:r>
            <a:endParaRPr sz="3000"/>
          </a:p>
        </p:txBody>
      </p:sp>
      <p:sp>
        <p:nvSpPr>
          <p:cNvPr id="130" name="Google Shape;130;p21"/>
          <p:cNvSpPr txBox="1"/>
          <p:nvPr>
            <p:ph idx="1" type="body"/>
          </p:nvPr>
        </p:nvSpPr>
        <p:spPr>
          <a:xfrm>
            <a:off x="533925" y="1230900"/>
            <a:ext cx="8285700" cy="3665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000"/>
              <a:t>1. </a:t>
            </a:r>
            <a:r>
              <a:rPr b="1" lang="en" sz="2000"/>
              <a:t>Naive Bayes</a:t>
            </a:r>
            <a:endParaRPr b="1" sz="20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000"/>
              <a:t>2. Logistic Regression</a:t>
            </a:r>
            <a:endParaRPr b="1" sz="20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000"/>
              <a:t>3. </a:t>
            </a:r>
            <a:r>
              <a:rPr b="1" lang="en" sz="2000">
                <a:solidFill>
                  <a:schemeClr val="dk1"/>
                </a:solidFill>
              </a:rPr>
              <a:t>Support Vector Machines (SVM):</a:t>
            </a:r>
            <a:endParaRPr b="1"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Char char="▪"/>
            </a:pPr>
            <a:r>
              <a:rPr lang="en" sz="2000">
                <a:solidFill>
                  <a:schemeClr val="dk1"/>
                </a:solidFill>
              </a:rPr>
              <a:t>Kernels: Linear, RBF.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Char char="▪"/>
            </a:pPr>
            <a:r>
              <a:rPr lang="en" sz="2000">
                <a:solidFill>
                  <a:schemeClr val="dk1"/>
                </a:solidFill>
              </a:rPr>
              <a:t>Tuned Parameters using grid search: C (regularization), γ (kernel coefficient).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000"/>
              <a:t>4. </a:t>
            </a:r>
            <a:r>
              <a:rPr b="1" lang="en" sz="2000">
                <a:solidFill>
                  <a:schemeClr val="dk1"/>
                </a:solidFill>
              </a:rPr>
              <a:t>Random Forest:</a:t>
            </a:r>
            <a:r>
              <a:rPr b="1" lang="en" sz="2000"/>
              <a:t> </a:t>
            </a:r>
            <a:r>
              <a:rPr lang="en" sz="2000">
                <a:solidFill>
                  <a:schemeClr val="dk1"/>
                </a:solidFill>
              </a:rPr>
              <a:t>Decision trees optimized for depth and estimators.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000"/>
              <a:t>5. </a:t>
            </a:r>
            <a:r>
              <a:rPr b="1" lang="en" sz="2000">
                <a:solidFill>
                  <a:schemeClr val="dk1"/>
                </a:solidFill>
              </a:rPr>
              <a:t>XGBoost:</a:t>
            </a:r>
            <a:r>
              <a:rPr b="1" lang="en" sz="2000"/>
              <a:t> </a:t>
            </a:r>
            <a:r>
              <a:rPr lang="en" sz="2000">
                <a:solidFill>
                  <a:schemeClr val="dk1"/>
                </a:solidFill>
              </a:rPr>
              <a:t>Advanced tree-based model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1_EP Presentation Theme - Simple">
  <a:themeElements>
    <a:clrScheme name="EP Colors">
      <a:dk1>
        <a:srgbClr val="000000"/>
      </a:dk1>
      <a:lt1>
        <a:srgbClr val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